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9"/>
  </p:notesMasterIdLst>
  <p:handoutMasterIdLst>
    <p:handoutMasterId r:id="rId20"/>
  </p:handoutMasterIdLst>
  <p:sldIdLst>
    <p:sldId id="344" r:id="rId5"/>
    <p:sldId id="345" r:id="rId6"/>
    <p:sldId id="326" r:id="rId7"/>
    <p:sldId id="337" r:id="rId8"/>
    <p:sldId id="338" r:id="rId9"/>
    <p:sldId id="339" r:id="rId10"/>
    <p:sldId id="330" r:id="rId11"/>
    <p:sldId id="328" r:id="rId12"/>
    <p:sldId id="329" r:id="rId13"/>
    <p:sldId id="334" r:id="rId14"/>
    <p:sldId id="335" r:id="rId15"/>
    <p:sldId id="342" r:id="rId16"/>
    <p:sldId id="341" r:id="rId17"/>
    <p:sldId id="34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pos="6816" userDrawn="1">
          <p15:clr>
            <a:srgbClr val="A4A3A4"/>
          </p15:clr>
        </p15:guide>
        <p15:guide id="3" pos="816" userDrawn="1">
          <p15:clr>
            <a:srgbClr val="A4A3A4"/>
          </p15:clr>
        </p15:guide>
        <p15:guide id="4" orient="horz"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8" clrIdx="1"/>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B5E3"/>
    <a:srgbClr val="011997"/>
    <a:srgbClr val="1617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365393-6BFE-4E8A-9B5C-4CDDE6CBB536}" v="102" dt="2024-08-01T12:04:12.464"/>
  </p1510:revLst>
</p1510:revInfo>
</file>

<file path=ppt/tableStyles.xml><?xml version="1.0" encoding="utf-8"?>
<a:tblStyleLst xmlns:a="http://schemas.openxmlformats.org/drawingml/2006/main" def="{793D81CF-94F2-401A-BA57-92F5A7B2D0C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033" autoAdjust="0"/>
  </p:normalViewPr>
  <p:slideViewPr>
    <p:cSldViewPr snapToGrid="0">
      <p:cViewPr varScale="1">
        <p:scale>
          <a:sx n="82" d="100"/>
          <a:sy n="82" d="100"/>
        </p:scale>
        <p:origin x="691" y="77"/>
      </p:cViewPr>
      <p:guideLst>
        <p:guide pos="3840"/>
        <p:guide pos="6816"/>
        <p:guide pos="816"/>
        <p:guide orient="horz"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en-US"/>
              <a:t>8/1/2024</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a:t>‹#›</a:t>
            </a:fld>
            <a:endParaRPr/>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en-US"/>
              <a:t>8/1/2024</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a:t>‹#›</a:t>
            </a:fld>
            <a:endParaRPr/>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alculatorsoup.com/calculators/construction/tank.php"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667E1-E601-4AAF-B95C-B25720D70A60}" type="slidenum">
              <a:rPr lang="en-GB" smtClean="0"/>
              <a:t>1</a:t>
            </a:fld>
            <a:endParaRPr lang="en-GB"/>
          </a:p>
        </p:txBody>
      </p:sp>
    </p:spTree>
    <p:extLst>
      <p:ext uri="{BB962C8B-B14F-4D97-AF65-F5344CB8AC3E}">
        <p14:creationId xmlns:p14="http://schemas.microsoft.com/office/powerpoint/2010/main" val="39294070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FFF00"/>
                </a:highlight>
              </a:rPr>
              <a:t>Notes-</a:t>
            </a:r>
          </a:p>
          <a:p>
            <a:endParaRPr lang="en-US" dirty="0"/>
          </a:p>
          <a:p>
            <a:r>
              <a:rPr lang="en-US" dirty="0"/>
              <a:t>Capacity of water calculated at-</a:t>
            </a:r>
          </a:p>
          <a:p>
            <a:endParaRPr lang="en-US" dirty="0"/>
          </a:p>
          <a:p>
            <a:r>
              <a:rPr lang="en-US" dirty="0"/>
              <a:t>Beneath Smartraft- 5nr 150litre blocks=    750 litre</a:t>
            </a:r>
          </a:p>
          <a:p>
            <a:r>
              <a:rPr lang="en-US" dirty="0"/>
              <a:t>Beneath Smartraft- 10nr 112litre blocks=  1120 litre</a:t>
            </a:r>
          </a:p>
          <a:p>
            <a:r>
              <a:rPr lang="en-GB" dirty="0"/>
              <a:t>In apertures of Smartraft- </a:t>
            </a:r>
          </a:p>
          <a:p>
            <a:endParaRPr lang="en-GB" dirty="0"/>
          </a:p>
          <a:p>
            <a:r>
              <a:rPr lang="en-GB" dirty="0"/>
              <a:t>10 nr 25 litre Hydrorock blocks- 250 litres</a:t>
            </a:r>
          </a:p>
          <a:p>
            <a:endParaRPr lang="en-GB" dirty="0"/>
          </a:p>
          <a:p>
            <a:r>
              <a:rPr lang="en-GB" dirty="0"/>
              <a:t>Total- 2120 litres</a:t>
            </a:r>
          </a:p>
          <a:p>
            <a:endParaRPr lang="en-GB" dirty="0"/>
          </a:p>
        </p:txBody>
      </p:sp>
      <p:sp>
        <p:nvSpPr>
          <p:cNvPr id="4" name="Slide Number Placeholder 3"/>
          <p:cNvSpPr>
            <a:spLocks noGrp="1"/>
          </p:cNvSpPr>
          <p:nvPr>
            <p:ph type="sldNum" sz="quarter" idx="5"/>
          </p:nvPr>
        </p:nvSpPr>
        <p:spPr/>
        <p:txBody>
          <a:bodyPr/>
          <a:lstStyle/>
          <a:p>
            <a:fld id="{7FB667E1-E601-4AAF-B95C-B25720D70A60}" type="slidenum">
              <a:rPr lang="en-GB" smtClean="0"/>
              <a:t>10</a:t>
            </a:fld>
            <a:endParaRPr lang="en-GB"/>
          </a:p>
        </p:txBody>
      </p:sp>
    </p:spTree>
    <p:extLst>
      <p:ext uri="{BB962C8B-B14F-4D97-AF65-F5344CB8AC3E}">
        <p14:creationId xmlns:p14="http://schemas.microsoft.com/office/powerpoint/2010/main" val="32747406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FFF00"/>
                </a:highlight>
              </a:rPr>
              <a:t>Notes-</a:t>
            </a:r>
          </a:p>
          <a:p>
            <a:endParaRPr lang="en-US" dirty="0"/>
          </a:p>
          <a:p>
            <a:r>
              <a:rPr lang="en-US" dirty="0"/>
              <a:t>Capacity of water calculated at-</a:t>
            </a:r>
          </a:p>
          <a:p>
            <a:endParaRPr lang="en-US" dirty="0"/>
          </a:p>
          <a:p>
            <a:r>
              <a:rPr lang="en-US" dirty="0"/>
              <a:t>Beneath Smartraft- 5nr 150litre blocks=    750 litre</a:t>
            </a:r>
          </a:p>
          <a:p>
            <a:r>
              <a:rPr lang="en-US" dirty="0"/>
              <a:t>Beneath Smartraft- 15nr 112litre blocks=  1680litre</a:t>
            </a:r>
          </a:p>
          <a:p>
            <a:r>
              <a:rPr lang="en-GB" dirty="0"/>
              <a:t>In apertures of Smartraft- </a:t>
            </a:r>
          </a:p>
          <a:p>
            <a:endParaRPr lang="en-GB" dirty="0"/>
          </a:p>
          <a:p>
            <a:endParaRPr lang="en-GB" dirty="0"/>
          </a:p>
          <a:p>
            <a:r>
              <a:rPr lang="en-GB" dirty="0"/>
              <a:t>10 nr 25 litre Hydrorock blocks- 250 litres</a:t>
            </a:r>
          </a:p>
          <a:p>
            <a:endParaRPr lang="en-GB" dirty="0"/>
          </a:p>
          <a:p>
            <a:r>
              <a:rPr lang="en-GB" dirty="0"/>
              <a:t>Total- 2680 litres</a:t>
            </a:r>
          </a:p>
          <a:p>
            <a:endParaRPr lang="en-GB" dirty="0"/>
          </a:p>
        </p:txBody>
      </p:sp>
      <p:sp>
        <p:nvSpPr>
          <p:cNvPr id="4" name="Slide Number Placeholder 3"/>
          <p:cNvSpPr>
            <a:spLocks noGrp="1"/>
          </p:cNvSpPr>
          <p:nvPr>
            <p:ph type="sldNum" sz="quarter" idx="5"/>
          </p:nvPr>
        </p:nvSpPr>
        <p:spPr/>
        <p:txBody>
          <a:bodyPr/>
          <a:lstStyle/>
          <a:p>
            <a:fld id="{7FB667E1-E601-4AAF-B95C-B25720D70A60}" type="slidenum">
              <a:rPr lang="en-GB" smtClean="0"/>
              <a:t>11</a:t>
            </a:fld>
            <a:endParaRPr lang="en-GB"/>
          </a:p>
        </p:txBody>
      </p:sp>
    </p:spTree>
    <p:extLst>
      <p:ext uri="{BB962C8B-B14F-4D97-AF65-F5344CB8AC3E}">
        <p14:creationId xmlns:p14="http://schemas.microsoft.com/office/powerpoint/2010/main" val="243199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B667E1-E601-4AAF-B95C-B25720D70A60}" type="slidenum">
              <a:rPr lang="en-GB" smtClean="0"/>
              <a:t>12</a:t>
            </a:fld>
            <a:endParaRPr lang="en-GB"/>
          </a:p>
        </p:txBody>
      </p:sp>
    </p:spTree>
    <p:extLst>
      <p:ext uri="{BB962C8B-B14F-4D97-AF65-F5344CB8AC3E}">
        <p14:creationId xmlns:p14="http://schemas.microsoft.com/office/powerpoint/2010/main" val="1371338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B667E1-E601-4AAF-B95C-B25720D70A60}" type="slidenum">
              <a:rPr lang="en-GB" smtClean="0"/>
              <a:t>13</a:t>
            </a:fld>
            <a:endParaRPr lang="en-GB"/>
          </a:p>
        </p:txBody>
      </p:sp>
    </p:spTree>
    <p:extLst>
      <p:ext uri="{BB962C8B-B14F-4D97-AF65-F5344CB8AC3E}">
        <p14:creationId xmlns:p14="http://schemas.microsoft.com/office/powerpoint/2010/main" val="11513875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B667E1-E601-4AAF-B95C-B25720D70A60}" type="slidenum">
              <a:rPr lang="en-GB" smtClean="0"/>
              <a:t>14</a:t>
            </a:fld>
            <a:endParaRPr lang="en-GB"/>
          </a:p>
        </p:txBody>
      </p:sp>
    </p:spTree>
    <p:extLst>
      <p:ext uri="{BB962C8B-B14F-4D97-AF65-F5344CB8AC3E}">
        <p14:creationId xmlns:p14="http://schemas.microsoft.com/office/powerpoint/2010/main" val="2649441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B667E1-E601-4AAF-B95C-B25720D70A60}" type="slidenum">
              <a:rPr lang="en-GB" smtClean="0"/>
              <a:t>2</a:t>
            </a:fld>
            <a:endParaRPr lang="en-GB"/>
          </a:p>
        </p:txBody>
      </p:sp>
    </p:spTree>
    <p:extLst>
      <p:ext uri="{BB962C8B-B14F-4D97-AF65-F5344CB8AC3E}">
        <p14:creationId xmlns:p14="http://schemas.microsoft.com/office/powerpoint/2010/main" val="22262884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B667E1-E601-4AAF-B95C-B25720D70A60}" type="slidenum">
              <a:rPr lang="en-GB" smtClean="0"/>
              <a:t>3</a:t>
            </a:fld>
            <a:endParaRPr lang="en-GB"/>
          </a:p>
        </p:txBody>
      </p:sp>
    </p:spTree>
    <p:extLst>
      <p:ext uri="{BB962C8B-B14F-4D97-AF65-F5344CB8AC3E}">
        <p14:creationId xmlns:p14="http://schemas.microsoft.com/office/powerpoint/2010/main" val="2327652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B667E1-E601-4AAF-B95C-B25720D70A60}" type="slidenum">
              <a:rPr lang="en-GB" smtClean="0"/>
              <a:t>4</a:t>
            </a:fld>
            <a:endParaRPr lang="en-GB"/>
          </a:p>
        </p:txBody>
      </p:sp>
    </p:spTree>
    <p:extLst>
      <p:ext uri="{BB962C8B-B14F-4D97-AF65-F5344CB8AC3E}">
        <p14:creationId xmlns:p14="http://schemas.microsoft.com/office/powerpoint/2010/main" val="1085267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B667E1-E601-4AAF-B95C-B25720D70A60}" type="slidenum">
              <a:rPr lang="en-GB" smtClean="0"/>
              <a:t>5</a:t>
            </a:fld>
            <a:endParaRPr lang="en-GB"/>
          </a:p>
        </p:txBody>
      </p:sp>
    </p:spTree>
    <p:extLst>
      <p:ext uri="{BB962C8B-B14F-4D97-AF65-F5344CB8AC3E}">
        <p14:creationId xmlns:p14="http://schemas.microsoft.com/office/powerpoint/2010/main" val="11945238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B667E1-E601-4AAF-B95C-B25720D70A60}" type="slidenum">
              <a:rPr lang="en-GB" smtClean="0"/>
              <a:t>6</a:t>
            </a:fld>
            <a:endParaRPr lang="en-GB"/>
          </a:p>
        </p:txBody>
      </p:sp>
    </p:spTree>
    <p:extLst>
      <p:ext uri="{BB962C8B-B14F-4D97-AF65-F5344CB8AC3E}">
        <p14:creationId xmlns:p14="http://schemas.microsoft.com/office/powerpoint/2010/main" val="18512899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667E1-E601-4AAF-B95C-B25720D70A60}" type="slidenum">
              <a:rPr lang="en-GB" smtClean="0"/>
              <a:t>7</a:t>
            </a:fld>
            <a:endParaRPr lang="en-GB"/>
          </a:p>
        </p:txBody>
      </p:sp>
    </p:spTree>
    <p:extLst>
      <p:ext uri="{BB962C8B-B14F-4D97-AF65-F5344CB8AC3E}">
        <p14:creationId xmlns:p14="http://schemas.microsoft.com/office/powerpoint/2010/main" val="23018393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Capacity of water calculated at-</a:t>
            </a:r>
          </a:p>
          <a:p>
            <a:endParaRPr lang="en-US" dirty="0"/>
          </a:p>
          <a:p>
            <a:r>
              <a:rPr lang="en-US" dirty="0"/>
              <a:t>Beneath Smartraft- 5nr 150litre blocks=    750 litre</a:t>
            </a:r>
          </a:p>
          <a:p>
            <a:r>
              <a:rPr lang="en-US" dirty="0"/>
              <a:t>Beneath Smartraft- 10nr 112litre blocks=  1120 litre</a:t>
            </a:r>
          </a:p>
          <a:p>
            <a:r>
              <a:rPr lang="en-GB" dirty="0"/>
              <a:t>In apertures of Smartraft 6m </a:t>
            </a:r>
          </a:p>
          <a:p>
            <a:endParaRPr lang="en-GB" dirty="0"/>
          </a:p>
          <a:p>
            <a:r>
              <a:rPr lang="en-GB" dirty="0">
                <a:hlinkClick r:id="rId3"/>
              </a:rPr>
              <a:t>Tank Volume Calculator (calculatorsoup.com)</a:t>
            </a:r>
            <a:endParaRPr lang="en-GB" dirty="0"/>
          </a:p>
          <a:p>
            <a:endParaRPr lang="en-GB" dirty="0"/>
          </a:p>
          <a:p>
            <a:r>
              <a:rPr lang="en-GB" dirty="0"/>
              <a:t>500mm * 500mm *200mm Hydrorock blocks= 50 litre * 2 = 100 litres</a:t>
            </a:r>
          </a:p>
          <a:p>
            <a:r>
              <a:rPr lang="en-GB" dirty="0"/>
              <a:t>1500mm * 500mm * 200mm Hydrorock blocks= 150 litres 2 = 300 litre</a:t>
            </a:r>
          </a:p>
          <a:p>
            <a:endParaRPr lang="en-GB" dirty="0"/>
          </a:p>
          <a:p>
            <a:r>
              <a:rPr lang="en-GB" dirty="0"/>
              <a:t>Total= 750 + 1120 + 100 + 300 =</a:t>
            </a:r>
          </a:p>
        </p:txBody>
      </p:sp>
      <p:sp>
        <p:nvSpPr>
          <p:cNvPr id="4" name="Slide Number Placeholder 3"/>
          <p:cNvSpPr>
            <a:spLocks noGrp="1"/>
          </p:cNvSpPr>
          <p:nvPr>
            <p:ph type="sldNum" sz="quarter" idx="5"/>
          </p:nvPr>
        </p:nvSpPr>
        <p:spPr/>
        <p:txBody>
          <a:bodyPr/>
          <a:lstStyle/>
          <a:p>
            <a:fld id="{7FB667E1-E601-4AAF-B95C-B25720D70A60}" type="slidenum">
              <a:rPr lang="en-GB" smtClean="0"/>
              <a:t>8</a:t>
            </a:fld>
            <a:endParaRPr lang="en-GB"/>
          </a:p>
        </p:txBody>
      </p:sp>
    </p:spTree>
    <p:extLst>
      <p:ext uri="{BB962C8B-B14F-4D97-AF65-F5344CB8AC3E}">
        <p14:creationId xmlns:p14="http://schemas.microsoft.com/office/powerpoint/2010/main" val="28923936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667E1-E601-4AAF-B95C-B25720D70A60}" type="slidenum">
              <a:rPr lang="en-GB" smtClean="0"/>
              <a:t>9</a:t>
            </a:fld>
            <a:endParaRPr lang="en-GB"/>
          </a:p>
        </p:txBody>
      </p:sp>
    </p:spTree>
    <p:extLst>
      <p:ext uri="{BB962C8B-B14F-4D97-AF65-F5344CB8AC3E}">
        <p14:creationId xmlns:p14="http://schemas.microsoft.com/office/powerpoint/2010/main" val="2776524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8426484"/>
      </p:ext>
    </p:extLst>
  </p:cSld>
  <p:clrMapOvr>
    <a:masterClrMapping/>
  </p:clrMapOvr>
  <mc:AlternateContent xmlns:mc="http://schemas.openxmlformats.org/markup-compatibility/2006" xmlns:p14="http://schemas.microsoft.com/office/powerpoint/2010/main">
    <mc:Choice Requires="p14">
      <p:transition spd="slow" p14:dur="2500">
        <p14:revea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1_Blank" type="blank" preserve="1">
  <p:cSld name="2_Blank">
    <p:bg>
      <p:bgRef idx="1001">
        <a:schemeClr val="bg2"/>
      </p:bgRef>
    </p:bg>
    <p:spTree>
      <p:nvGrpSpPr>
        <p:cNvPr id="1" name="Shape 17"/>
        <p:cNvGrpSpPr/>
        <p:nvPr/>
      </p:nvGrpSpPr>
      <p:grpSpPr>
        <a:xfrm>
          <a:off x="0" y="0"/>
          <a:ext cx="0" cy="0"/>
          <a:chOff x="0" y="0"/>
          <a:chExt cx="0" cy="0"/>
        </a:xfrm>
      </p:grpSpPr>
      <p:pic>
        <p:nvPicPr>
          <p:cNvPr id="3" name="Picture 2">
            <a:extLst>
              <a:ext uri="{FF2B5EF4-FFF2-40B4-BE49-F238E27FC236}">
                <a16:creationId xmlns:a16="http://schemas.microsoft.com/office/drawing/2014/main" id="{C6E9C335-1AF3-46D4-9B65-22536016E6FF}"/>
              </a:ext>
            </a:extLst>
          </p:cNvPr>
          <p:cNvPicPr>
            <a:picLocks noChangeAspect="1"/>
          </p:cNvPicPr>
          <p:nvPr userDrawn="1"/>
        </p:nvPicPr>
        <p:blipFill>
          <a:blip r:embed="rId2"/>
          <a:stretch>
            <a:fillRect/>
          </a:stretch>
        </p:blipFill>
        <p:spPr>
          <a:xfrm>
            <a:off x="2849919" y="384431"/>
            <a:ext cx="6492162" cy="4057650"/>
          </a:xfrm>
          <a:prstGeom prst="rect">
            <a:avLst/>
          </a:prstGeom>
        </p:spPr>
      </p:pic>
    </p:spTree>
    <p:extLst>
      <p:ext uri="{BB962C8B-B14F-4D97-AF65-F5344CB8AC3E}">
        <p14:creationId xmlns:p14="http://schemas.microsoft.com/office/powerpoint/2010/main" val="242207701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500">
        <p14:revea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DE52919-6135-4998-9443-BD39069201B0}"/>
              </a:ext>
            </a:extLst>
          </p:cNvPr>
          <p:cNvSpPr/>
          <p:nvPr userDrawn="1"/>
        </p:nvSpPr>
        <p:spPr bwMode="ltGray">
          <a:xfrm>
            <a:off x="0" y="1196752"/>
            <a:ext cx="12197352" cy="585336"/>
          </a:xfrm>
          <a:prstGeom prst="rect">
            <a:avLst/>
          </a:prstGeom>
          <a:solidFill>
            <a:srgbClr val="0DB5E3"/>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4" name="Rectangle 3"/>
          <p:cNvSpPr/>
          <p:nvPr/>
        </p:nvSpPr>
        <p:spPr bwMode="ltGray">
          <a:xfrm>
            <a:off x="0" y="-114280"/>
            <a:ext cx="12192002" cy="1450856"/>
          </a:xfrm>
          <a:prstGeom prst="rect">
            <a:avLst/>
          </a:prstGeom>
          <a:solidFill>
            <a:srgbClr val="16172F"/>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2" name="Title 1"/>
          <p:cNvSpPr>
            <a:spLocks noGrp="1"/>
          </p:cNvSpPr>
          <p:nvPr userDrawn="1">
            <p:ph type="ctrTitle"/>
          </p:nvPr>
        </p:nvSpPr>
        <p:spPr>
          <a:xfrm>
            <a:off x="1415480" y="-99392"/>
            <a:ext cx="9144002" cy="1143000"/>
          </a:xfrm>
        </p:spPr>
        <p:txBody>
          <a:bodyPr anchor="b">
            <a:normAutofit/>
          </a:bodyPr>
          <a:lstStyle>
            <a:lvl1pPr algn="ctr">
              <a:defRPr sz="4800">
                <a:solidFill>
                  <a:schemeClr val="bg1"/>
                </a:solidFill>
              </a:defRPr>
            </a:lvl1pPr>
          </a:lstStyle>
          <a:p>
            <a:r>
              <a:rPr lang="en-US"/>
              <a:t>Click to edit Master title style</a:t>
            </a:r>
            <a:endParaRPr/>
          </a:p>
        </p:txBody>
      </p:sp>
      <p:sp>
        <p:nvSpPr>
          <p:cNvPr id="3" name="Subtitle 2"/>
          <p:cNvSpPr>
            <a:spLocks noGrp="1"/>
          </p:cNvSpPr>
          <p:nvPr userDrawn="1">
            <p:ph type="subTitle" idx="1"/>
          </p:nvPr>
        </p:nvSpPr>
        <p:spPr>
          <a:xfrm>
            <a:off x="1415480" y="1412776"/>
            <a:ext cx="9144002" cy="414268"/>
          </a:xfrm>
        </p:spPr>
        <p:txBody>
          <a:bodyPr>
            <a:normAutofit/>
          </a:bodyPr>
          <a:lstStyle>
            <a:lvl1pPr marL="0" indent="0" algn="ctr">
              <a:spcBef>
                <a:spcPts val="0"/>
              </a:spcBef>
              <a:buNone/>
              <a:defRPr sz="2000" cap="none" baseline="0">
                <a:solidFill>
                  <a:schemeClr val="bg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slow" p14:dur="2500">
        <p14:revea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3_Title Slide">
    <p:spTree>
      <p:nvGrpSpPr>
        <p:cNvPr id="1" name=""/>
        <p:cNvGrpSpPr/>
        <p:nvPr/>
      </p:nvGrpSpPr>
      <p:grpSpPr>
        <a:xfrm>
          <a:off x="0" y="0"/>
          <a:ext cx="0" cy="0"/>
          <a:chOff x="0" y="0"/>
          <a:chExt cx="0" cy="0"/>
        </a:xfrm>
      </p:grpSpPr>
      <p:pic>
        <p:nvPicPr>
          <p:cNvPr id="6" name="Picture 5" descr="A picture containing outdoor, ground, park, concrete&#10;&#10;Description automatically generated">
            <a:extLst>
              <a:ext uri="{FF2B5EF4-FFF2-40B4-BE49-F238E27FC236}">
                <a16:creationId xmlns:a16="http://schemas.microsoft.com/office/drawing/2014/main" id="{53328CEF-776E-45C9-A215-640600FF03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50" y="-114281"/>
            <a:ext cx="12202702" cy="9015889"/>
          </a:xfrm>
          <a:prstGeom prst="rect">
            <a:avLst/>
          </a:prstGeom>
        </p:spPr>
      </p:pic>
      <p:sp>
        <p:nvSpPr>
          <p:cNvPr id="8" name="Rectangle 7">
            <a:extLst>
              <a:ext uri="{FF2B5EF4-FFF2-40B4-BE49-F238E27FC236}">
                <a16:creationId xmlns:a16="http://schemas.microsoft.com/office/drawing/2014/main" id="{6DE52919-6135-4998-9443-BD39069201B0}"/>
              </a:ext>
            </a:extLst>
          </p:cNvPr>
          <p:cNvSpPr/>
          <p:nvPr userDrawn="1"/>
        </p:nvSpPr>
        <p:spPr bwMode="ltGray">
          <a:xfrm>
            <a:off x="0" y="1196752"/>
            <a:ext cx="12197352" cy="585336"/>
          </a:xfrm>
          <a:prstGeom prst="rect">
            <a:avLst/>
          </a:prstGeom>
          <a:solidFill>
            <a:srgbClr val="0DB5E3"/>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4" name="Rectangle 3"/>
          <p:cNvSpPr/>
          <p:nvPr/>
        </p:nvSpPr>
        <p:spPr bwMode="ltGray">
          <a:xfrm>
            <a:off x="0" y="-114280"/>
            <a:ext cx="12192002" cy="1450856"/>
          </a:xfrm>
          <a:prstGeom prst="rect">
            <a:avLst/>
          </a:prstGeom>
          <a:solidFill>
            <a:srgbClr val="16172F"/>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2" name="Title 1"/>
          <p:cNvSpPr>
            <a:spLocks noGrp="1"/>
          </p:cNvSpPr>
          <p:nvPr userDrawn="1">
            <p:ph type="ctrTitle"/>
          </p:nvPr>
        </p:nvSpPr>
        <p:spPr>
          <a:xfrm>
            <a:off x="1415480" y="-99392"/>
            <a:ext cx="9144002" cy="1143000"/>
          </a:xfrm>
        </p:spPr>
        <p:txBody>
          <a:bodyPr anchor="b">
            <a:normAutofit/>
          </a:bodyPr>
          <a:lstStyle>
            <a:lvl1pPr algn="ctr">
              <a:defRPr sz="4800">
                <a:solidFill>
                  <a:schemeClr val="bg1"/>
                </a:solidFill>
              </a:defRPr>
            </a:lvl1pPr>
          </a:lstStyle>
          <a:p>
            <a:r>
              <a:rPr lang="en-US"/>
              <a:t>Click to edit Master title style</a:t>
            </a:r>
            <a:endParaRPr/>
          </a:p>
        </p:txBody>
      </p:sp>
      <p:sp>
        <p:nvSpPr>
          <p:cNvPr id="3" name="Subtitle 2"/>
          <p:cNvSpPr>
            <a:spLocks noGrp="1"/>
          </p:cNvSpPr>
          <p:nvPr userDrawn="1">
            <p:ph type="subTitle" idx="1"/>
          </p:nvPr>
        </p:nvSpPr>
        <p:spPr>
          <a:xfrm>
            <a:off x="1415480" y="1412776"/>
            <a:ext cx="9144002" cy="414268"/>
          </a:xfrm>
        </p:spPr>
        <p:txBody>
          <a:bodyPr>
            <a:normAutofit/>
          </a:bodyPr>
          <a:lstStyle>
            <a:lvl1pPr marL="0" indent="0" algn="ctr">
              <a:spcBef>
                <a:spcPts val="0"/>
              </a:spcBef>
              <a:buNone/>
              <a:defRPr sz="2000" cap="none" baseline="0">
                <a:solidFill>
                  <a:schemeClr val="bg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a:p>
        </p:txBody>
      </p:sp>
    </p:spTree>
    <p:extLst>
      <p:ext uri="{BB962C8B-B14F-4D97-AF65-F5344CB8AC3E}">
        <p14:creationId xmlns:p14="http://schemas.microsoft.com/office/powerpoint/2010/main" val="1322557048"/>
      </p:ext>
    </p:extLst>
  </p:cSld>
  <p:clrMapOvr>
    <a:masterClrMapping/>
  </p:clrMapOvr>
  <mc:AlternateContent xmlns:mc="http://schemas.openxmlformats.org/markup-compatibility/2006" xmlns:p14="http://schemas.microsoft.com/office/powerpoint/2010/main">
    <mc:Choice Requires="p14">
      <p:transition spd="slow" p14:dur="2500">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76CFA90-4312-4B8E-9E9B-A934085A61B0}"/>
              </a:ext>
            </a:extLst>
          </p:cNvPr>
          <p:cNvSpPr/>
          <p:nvPr userDrawn="1"/>
        </p:nvSpPr>
        <p:spPr>
          <a:xfrm>
            <a:off x="-128" y="6601968"/>
            <a:ext cx="12192127" cy="256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bwMode="white">
          <a:xfrm>
            <a:off x="-127" y="4724400"/>
            <a:ext cx="12188826" cy="76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415480" y="413792"/>
            <a:ext cx="9144002" cy="1143000"/>
          </a:xfrm>
        </p:spPr>
        <p:txBody>
          <a:bodyPr anchor="b">
            <a:normAutofit/>
          </a:bodyPr>
          <a:lstStyle>
            <a:lvl1pPr algn="ctr">
              <a:defRPr sz="4800">
                <a:solidFill>
                  <a:schemeClr val="bg1"/>
                </a:solidFill>
              </a:defRPr>
            </a:lvl1pPr>
          </a:lstStyle>
          <a:p>
            <a:r>
              <a:rPr lang="en-US"/>
              <a:t>Click to edit Master title style</a:t>
            </a:r>
            <a:endParaRPr/>
          </a:p>
        </p:txBody>
      </p:sp>
      <p:sp>
        <p:nvSpPr>
          <p:cNvPr id="11" name="Content Placeholder 2">
            <a:extLst>
              <a:ext uri="{FF2B5EF4-FFF2-40B4-BE49-F238E27FC236}">
                <a16:creationId xmlns:a16="http://schemas.microsoft.com/office/drawing/2014/main" id="{EA9F1642-4717-4665-B763-8A8A69424A94}"/>
              </a:ext>
            </a:extLst>
          </p:cNvPr>
          <p:cNvSpPr>
            <a:spLocks noGrp="1"/>
          </p:cNvSpPr>
          <p:nvPr>
            <p:ph idx="1"/>
          </p:nvPr>
        </p:nvSpPr>
        <p:spPr>
          <a:xfrm>
            <a:off x="3302" y="1988840"/>
            <a:ext cx="3569117" cy="4613128"/>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3" name="Content Placeholder 2">
            <a:extLst>
              <a:ext uri="{FF2B5EF4-FFF2-40B4-BE49-F238E27FC236}">
                <a16:creationId xmlns:a16="http://schemas.microsoft.com/office/drawing/2014/main" id="{49106015-8687-45F9-BA27-EC3451DE0FB2}"/>
              </a:ext>
            </a:extLst>
          </p:cNvPr>
          <p:cNvSpPr>
            <a:spLocks noGrp="1"/>
          </p:cNvSpPr>
          <p:nvPr>
            <p:ph idx="11"/>
          </p:nvPr>
        </p:nvSpPr>
        <p:spPr>
          <a:xfrm>
            <a:off x="7320136" y="1988840"/>
            <a:ext cx="4871864" cy="4613128"/>
          </a:xfrm>
          <a:noFill/>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4" name="Content Placeholder 2">
            <a:extLst>
              <a:ext uri="{FF2B5EF4-FFF2-40B4-BE49-F238E27FC236}">
                <a16:creationId xmlns:a16="http://schemas.microsoft.com/office/drawing/2014/main" id="{F53C1923-7133-4F50-BDFD-4EA1C75F2AC3}"/>
              </a:ext>
            </a:extLst>
          </p:cNvPr>
          <p:cNvSpPr>
            <a:spLocks noGrp="1"/>
          </p:cNvSpPr>
          <p:nvPr>
            <p:ph idx="12"/>
          </p:nvPr>
        </p:nvSpPr>
        <p:spPr>
          <a:xfrm>
            <a:off x="3575720" y="1988840"/>
            <a:ext cx="3525091" cy="4613128"/>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grpSp>
        <p:nvGrpSpPr>
          <p:cNvPr id="22" name="Group 21">
            <a:extLst>
              <a:ext uri="{FF2B5EF4-FFF2-40B4-BE49-F238E27FC236}">
                <a16:creationId xmlns:a16="http://schemas.microsoft.com/office/drawing/2014/main" id="{BCE982EB-E0F0-4F25-8D5A-4AB8A76276FA}"/>
              </a:ext>
            </a:extLst>
          </p:cNvPr>
          <p:cNvGrpSpPr/>
          <p:nvPr userDrawn="1"/>
        </p:nvGrpSpPr>
        <p:grpSpPr>
          <a:xfrm>
            <a:off x="-128" y="-114280"/>
            <a:ext cx="12197480" cy="1896368"/>
            <a:chOff x="-128" y="-114280"/>
            <a:chExt cx="12197480" cy="1896368"/>
          </a:xfrm>
        </p:grpSpPr>
        <p:sp>
          <p:nvSpPr>
            <p:cNvPr id="18" name="Rectangle 17">
              <a:extLst>
                <a:ext uri="{FF2B5EF4-FFF2-40B4-BE49-F238E27FC236}">
                  <a16:creationId xmlns:a16="http://schemas.microsoft.com/office/drawing/2014/main" id="{159B28CF-1895-47FC-9C6D-E00BC31498CE}"/>
                </a:ext>
              </a:extLst>
            </p:cNvPr>
            <p:cNvSpPr/>
            <p:nvPr userDrawn="1"/>
          </p:nvSpPr>
          <p:spPr bwMode="ltGray">
            <a:xfrm>
              <a:off x="-128" y="1268760"/>
              <a:ext cx="12197480" cy="513328"/>
            </a:xfrm>
            <a:prstGeom prst="rect">
              <a:avLst/>
            </a:prstGeom>
            <a:solidFill>
              <a:srgbClr val="0DB5E3"/>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19" name="Rectangle 18">
              <a:extLst>
                <a:ext uri="{FF2B5EF4-FFF2-40B4-BE49-F238E27FC236}">
                  <a16:creationId xmlns:a16="http://schemas.microsoft.com/office/drawing/2014/main" id="{16F8BD5C-41FD-4235-85EB-69B53FF39259}"/>
                </a:ext>
              </a:extLst>
            </p:cNvPr>
            <p:cNvSpPr/>
            <p:nvPr/>
          </p:nvSpPr>
          <p:spPr bwMode="ltGray">
            <a:xfrm>
              <a:off x="0" y="-114280"/>
              <a:ext cx="12192002" cy="1450856"/>
            </a:xfrm>
            <a:prstGeom prst="rect">
              <a:avLst/>
            </a:prstGeom>
            <a:solidFill>
              <a:srgbClr val="16172F"/>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grpSp>
      <p:sp>
        <p:nvSpPr>
          <p:cNvPr id="7" name="Date Placeholder 6">
            <a:extLst>
              <a:ext uri="{FF2B5EF4-FFF2-40B4-BE49-F238E27FC236}">
                <a16:creationId xmlns:a16="http://schemas.microsoft.com/office/drawing/2014/main" id="{53BB133A-DE00-4F58-A47C-A3DF8715234F}"/>
              </a:ext>
            </a:extLst>
          </p:cNvPr>
          <p:cNvSpPr>
            <a:spLocks noGrp="1"/>
          </p:cNvSpPr>
          <p:nvPr userDrawn="1">
            <p:ph type="dt" sz="half" idx="13"/>
          </p:nvPr>
        </p:nvSpPr>
        <p:spPr/>
        <p:txBody>
          <a:bodyPr/>
          <a:lstStyle/>
          <a:p>
            <a:fld id="{CD024EF6-5A60-49A7-B868-44F02B144396}" type="datetime1">
              <a:rPr lang="en-US" smtClean="0"/>
              <a:t>8/1/2024</a:t>
            </a:fld>
            <a:endParaRPr lang="en-US"/>
          </a:p>
        </p:txBody>
      </p:sp>
      <p:sp>
        <p:nvSpPr>
          <p:cNvPr id="8" name="Footer Placeholder 7">
            <a:extLst>
              <a:ext uri="{FF2B5EF4-FFF2-40B4-BE49-F238E27FC236}">
                <a16:creationId xmlns:a16="http://schemas.microsoft.com/office/drawing/2014/main" id="{9E476E38-E27B-4CB4-B289-D4CF0E3B95A3}"/>
              </a:ext>
            </a:extLst>
          </p:cNvPr>
          <p:cNvSpPr>
            <a:spLocks noGrp="1"/>
          </p:cNvSpPr>
          <p:nvPr userDrawn="1">
            <p:ph type="ftr" sz="quarter" idx="14"/>
          </p:nvPr>
        </p:nvSpPr>
        <p:spPr/>
        <p:txBody>
          <a:bodyPr/>
          <a:lstStyle>
            <a:lvl1pPr>
              <a:defRPr>
                <a:solidFill>
                  <a:schemeClr val="bg1"/>
                </a:solidFill>
              </a:defRPr>
            </a:lvl1pPr>
          </a:lstStyle>
          <a:p>
            <a:r>
              <a:rPr lang="en-US"/>
              <a:t>smartraft.co.uk</a:t>
            </a:r>
          </a:p>
        </p:txBody>
      </p:sp>
      <p:sp>
        <p:nvSpPr>
          <p:cNvPr id="20" name="Slide Number Placeholder 19">
            <a:extLst>
              <a:ext uri="{FF2B5EF4-FFF2-40B4-BE49-F238E27FC236}">
                <a16:creationId xmlns:a16="http://schemas.microsoft.com/office/drawing/2014/main" id="{43100802-0607-41EF-8692-C16A58CB6774}"/>
              </a:ext>
            </a:extLst>
          </p:cNvPr>
          <p:cNvSpPr>
            <a:spLocks noGrp="1"/>
          </p:cNvSpPr>
          <p:nvPr userDrawn="1">
            <p:ph type="sldNum" sz="quarter" idx="15"/>
          </p:nvPr>
        </p:nvSpPr>
        <p:spPr/>
        <p:txBody>
          <a:bodyPr/>
          <a:lstStyle/>
          <a:p>
            <a:fld id="{CA8D9AD5-F248-4919-864A-CFD76CC027D6}" type="slidenum">
              <a:rPr lang="en-US" smtClean="0"/>
              <a:pPr/>
              <a:t>‹#›</a:t>
            </a:fld>
            <a:endParaRPr lang="en-US"/>
          </a:p>
        </p:txBody>
      </p:sp>
    </p:spTree>
    <p:extLst>
      <p:ext uri="{BB962C8B-B14F-4D97-AF65-F5344CB8AC3E}">
        <p14:creationId xmlns:p14="http://schemas.microsoft.com/office/powerpoint/2010/main" val="2461185599"/>
      </p:ext>
    </p:extLst>
  </p:cSld>
  <p:clrMapOvr>
    <a:masterClrMapping/>
  </p:clrMapOvr>
  <mc:AlternateContent xmlns:mc="http://schemas.openxmlformats.org/markup-compatibility/2006" xmlns:p14="http://schemas.microsoft.com/office/powerpoint/2010/main">
    <mc:Choice Requires="p14">
      <p:transition spd="slow" p14:dur="2500">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76CFA90-4312-4B8E-9E9B-A934085A61B0}"/>
              </a:ext>
            </a:extLst>
          </p:cNvPr>
          <p:cNvSpPr/>
          <p:nvPr userDrawn="1"/>
        </p:nvSpPr>
        <p:spPr>
          <a:xfrm>
            <a:off x="-128" y="6601968"/>
            <a:ext cx="12192127" cy="256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bwMode="white">
          <a:xfrm>
            <a:off x="-127" y="4724400"/>
            <a:ext cx="12188826" cy="76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415480" y="413792"/>
            <a:ext cx="9144002" cy="1143000"/>
          </a:xfrm>
        </p:spPr>
        <p:txBody>
          <a:bodyPr anchor="b">
            <a:normAutofit/>
          </a:bodyPr>
          <a:lstStyle>
            <a:lvl1pPr algn="ctr">
              <a:defRPr sz="4800">
                <a:solidFill>
                  <a:schemeClr val="bg1"/>
                </a:solidFill>
              </a:defRPr>
            </a:lvl1pPr>
          </a:lstStyle>
          <a:p>
            <a:r>
              <a:rPr lang="en-US"/>
              <a:t>Click to edit Master title style</a:t>
            </a:r>
            <a:endParaRPr/>
          </a:p>
        </p:txBody>
      </p:sp>
      <p:sp>
        <p:nvSpPr>
          <p:cNvPr id="11" name="Content Placeholder 2">
            <a:extLst>
              <a:ext uri="{FF2B5EF4-FFF2-40B4-BE49-F238E27FC236}">
                <a16:creationId xmlns:a16="http://schemas.microsoft.com/office/drawing/2014/main" id="{EA9F1642-4717-4665-B763-8A8A69424A94}"/>
              </a:ext>
            </a:extLst>
          </p:cNvPr>
          <p:cNvSpPr>
            <a:spLocks noGrp="1"/>
          </p:cNvSpPr>
          <p:nvPr>
            <p:ph idx="1"/>
          </p:nvPr>
        </p:nvSpPr>
        <p:spPr>
          <a:xfrm>
            <a:off x="3302" y="1988840"/>
            <a:ext cx="7097509" cy="4613128"/>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3" name="Content Placeholder 2">
            <a:extLst>
              <a:ext uri="{FF2B5EF4-FFF2-40B4-BE49-F238E27FC236}">
                <a16:creationId xmlns:a16="http://schemas.microsoft.com/office/drawing/2014/main" id="{49106015-8687-45F9-BA27-EC3451DE0FB2}"/>
              </a:ext>
            </a:extLst>
          </p:cNvPr>
          <p:cNvSpPr>
            <a:spLocks noGrp="1"/>
          </p:cNvSpPr>
          <p:nvPr>
            <p:ph idx="11"/>
          </p:nvPr>
        </p:nvSpPr>
        <p:spPr>
          <a:xfrm>
            <a:off x="7320136" y="1988840"/>
            <a:ext cx="4871864" cy="4613128"/>
          </a:xfrm>
          <a:noFill/>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grpSp>
        <p:nvGrpSpPr>
          <p:cNvPr id="22" name="Group 21">
            <a:extLst>
              <a:ext uri="{FF2B5EF4-FFF2-40B4-BE49-F238E27FC236}">
                <a16:creationId xmlns:a16="http://schemas.microsoft.com/office/drawing/2014/main" id="{BCE982EB-E0F0-4F25-8D5A-4AB8A76276FA}"/>
              </a:ext>
            </a:extLst>
          </p:cNvPr>
          <p:cNvGrpSpPr/>
          <p:nvPr userDrawn="1"/>
        </p:nvGrpSpPr>
        <p:grpSpPr>
          <a:xfrm>
            <a:off x="-128" y="-114280"/>
            <a:ext cx="12197480" cy="1896368"/>
            <a:chOff x="-128" y="-114280"/>
            <a:chExt cx="12197480" cy="1896368"/>
          </a:xfrm>
        </p:grpSpPr>
        <p:sp>
          <p:nvSpPr>
            <p:cNvPr id="18" name="Rectangle 17">
              <a:extLst>
                <a:ext uri="{FF2B5EF4-FFF2-40B4-BE49-F238E27FC236}">
                  <a16:creationId xmlns:a16="http://schemas.microsoft.com/office/drawing/2014/main" id="{159B28CF-1895-47FC-9C6D-E00BC31498CE}"/>
                </a:ext>
              </a:extLst>
            </p:cNvPr>
            <p:cNvSpPr/>
            <p:nvPr userDrawn="1"/>
          </p:nvSpPr>
          <p:spPr bwMode="ltGray">
            <a:xfrm>
              <a:off x="-128" y="1268760"/>
              <a:ext cx="12197480" cy="513328"/>
            </a:xfrm>
            <a:prstGeom prst="rect">
              <a:avLst/>
            </a:prstGeom>
            <a:solidFill>
              <a:srgbClr val="0DB5E3"/>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19" name="Rectangle 18">
              <a:extLst>
                <a:ext uri="{FF2B5EF4-FFF2-40B4-BE49-F238E27FC236}">
                  <a16:creationId xmlns:a16="http://schemas.microsoft.com/office/drawing/2014/main" id="{16F8BD5C-41FD-4235-85EB-69B53FF39259}"/>
                </a:ext>
              </a:extLst>
            </p:cNvPr>
            <p:cNvSpPr/>
            <p:nvPr/>
          </p:nvSpPr>
          <p:spPr bwMode="ltGray">
            <a:xfrm>
              <a:off x="0" y="-114280"/>
              <a:ext cx="12192002" cy="1450856"/>
            </a:xfrm>
            <a:prstGeom prst="rect">
              <a:avLst/>
            </a:prstGeom>
            <a:solidFill>
              <a:srgbClr val="16172F"/>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grpSp>
      <p:sp>
        <p:nvSpPr>
          <p:cNvPr id="7" name="Date Placeholder 6">
            <a:extLst>
              <a:ext uri="{FF2B5EF4-FFF2-40B4-BE49-F238E27FC236}">
                <a16:creationId xmlns:a16="http://schemas.microsoft.com/office/drawing/2014/main" id="{53BB133A-DE00-4F58-A47C-A3DF8715234F}"/>
              </a:ext>
            </a:extLst>
          </p:cNvPr>
          <p:cNvSpPr>
            <a:spLocks noGrp="1"/>
          </p:cNvSpPr>
          <p:nvPr userDrawn="1">
            <p:ph type="dt" sz="half" idx="13"/>
          </p:nvPr>
        </p:nvSpPr>
        <p:spPr/>
        <p:txBody>
          <a:bodyPr/>
          <a:lstStyle/>
          <a:p>
            <a:fld id="{CD024EF6-5A60-49A7-B868-44F02B144396}" type="datetime1">
              <a:rPr lang="en-US" smtClean="0"/>
              <a:t>8/1/2024</a:t>
            </a:fld>
            <a:endParaRPr lang="en-US"/>
          </a:p>
        </p:txBody>
      </p:sp>
      <p:sp>
        <p:nvSpPr>
          <p:cNvPr id="8" name="Footer Placeholder 7">
            <a:extLst>
              <a:ext uri="{FF2B5EF4-FFF2-40B4-BE49-F238E27FC236}">
                <a16:creationId xmlns:a16="http://schemas.microsoft.com/office/drawing/2014/main" id="{9E476E38-E27B-4CB4-B289-D4CF0E3B95A3}"/>
              </a:ext>
            </a:extLst>
          </p:cNvPr>
          <p:cNvSpPr>
            <a:spLocks noGrp="1"/>
          </p:cNvSpPr>
          <p:nvPr userDrawn="1">
            <p:ph type="ftr" sz="quarter" idx="14"/>
          </p:nvPr>
        </p:nvSpPr>
        <p:spPr/>
        <p:txBody>
          <a:bodyPr/>
          <a:lstStyle>
            <a:lvl1pPr>
              <a:defRPr>
                <a:solidFill>
                  <a:schemeClr val="bg1"/>
                </a:solidFill>
              </a:defRPr>
            </a:lvl1pPr>
          </a:lstStyle>
          <a:p>
            <a:r>
              <a:rPr lang="en-US"/>
              <a:t>smartraft.co.uk</a:t>
            </a:r>
          </a:p>
        </p:txBody>
      </p:sp>
      <p:sp>
        <p:nvSpPr>
          <p:cNvPr id="20" name="Slide Number Placeholder 19">
            <a:extLst>
              <a:ext uri="{FF2B5EF4-FFF2-40B4-BE49-F238E27FC236}">
                <a16:creationId xmlns:a16="http://schemas.microsoft.com/office/drawing/2014/main" id="{43100802-0607-41EF-8692-C16A58CB6774}"/>
              </a:ext>
            </a:extLst>
          </p:cNvPr>
          <p:cNvSpPr>
            <a:spLocks noGrp="1"/>
          </p:cNvSpPr>
          <p:nvPr userDrawn="1">
            <p:ph type="sldNum" sz="quarter" idx="15"/>
          </p:nvPr>
        </p:nvSpPr>
        <p:spPr/>
        <p:txBody>
          <a:bodyPr/>
          <a:lstStyle/>
          <a:p>
            <a:fld id="{CA8D9AD5-F248-4919-864A-CFD76CC027D6}" type="slidenum">
              <a:rPr lang="en-US" smtClean="0"/>
              <a:pPr/>
              <a:t>‹#›</a:t>
            </a:fld>
            <a:endParaRPr lang="en-US"/>
          </a:p>
        </p:txBody>
      </p:sp>
    </p:spTree>
    <p:extLst>
      <p:ext uri="{BB962C8B-B14F-4D97-AF65-F5344CB8AC3E}">
        <p14:creationId xmlns:p14="http://schemas.microsoft.com/office/powerpoint/2010/main" val="715838525"/>
      </p:ext>
    </p:extLst>
  </p:cSld>
  <p:clrMapOvr>
    <a:masterClrMapping/>
  </p:clrMapOvr>
  <mc:AlternateContent xmlns:mc="http://schemas.openxmlformats.org/markup-compatibility/2006" xmlns:p14="http://schemas.microsoft.com/office/powerpoint/2010/main">
    <mc:Choice Requires="p14">
      <p:transition spd="slow" p14:dur="2500">
        <p14:revea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 Image &amp; 1 Text">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76CFA90-4312-4B8E-9E9B-A934085A61B0}"/>
              </a:ext>
            </a:extLst>
          </p:cNvPr>
          <p:cNvSpPr/>
          <p:nvPr userDrawn="1"/>
        </p:nvSpPr>
        <p:spPr>
          <a:xfrm>
            <a:off x="-128" y="6601968"/>
            <a:ext cx="12192127" cy="256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bwMode="white">
          <a:xfrm>
            <a:off x="-127" y="4724400"/>
            <a:ext cx="12188826" cy="76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415480" y="413792"/>
            <a:ext cx="9144002" cy="1143000"/>
          </a:xfrm>
        </p:spPr>
        <p:txBody>
          <a:bodyPr anchor="b">
            <a:normAutofit/>
          </a:bodyPr>
          <a:lstStyle>
            <a:lvl1pPr algn="ctr">
              <a:defRPr sz="4800">
                <a:solidFill>
                  <a:schemeClr val="bg1"/>
                </a:solidFill>
              </a:defRPr>
            </a:lvl1pPr>
          </a:lstStyle>
          <a:p>
            <a:r>
              <a:rPr lang="en-US"/>
              <a:t>Click to edit Master title style</a:t>
            </a:r>
            <a:endParaRPr/>
          </a:p>
        </p:txBody>
      </p:sp>
      <p:sp>
        <p:nvSpPr>
          <p:cNvPr id="11" name="Content Placeholder 2">
            <a:extLst>
              <a:ext uri="{FF2B5EF4-FFF2-40B4-BE49-F238E27FC236}">
                <a16:creationId xmlns:a16="http://schemas.microsoft.com/office/drawing/2014/main" id="{EA9F1642-4717-4665-B763-8A8A69424A94}"/>
              </a:ext>
            </a:extLst>
          </p:cNvPr>
          <p:cNvSpPr>
            <a:spLocks noGrp="1"/>
          </p:cNvSpPr>
          <p:nvPr>
            <p:ph idx="1"/>
          </p:nvPr>
        </p:nvSpPr>
        <p:spPr>
          <a:xfrm>
            <a:off x="3303" y="1988840"/>
            <a:ext cx="5804666" cy="459483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3" name="Content Placeholder 2">
            <a:extLst>
              <a:ext uri="{FF2B5EF4-FFF2-40B4-BE49-F238E27FC236}">
                <a16:creationId xmlns:a16="http://schemas.microsoft.com/office/drawing/2014/main" id="{49106015-8687-45F9-BA27-EC3451DE0FB2}"/>
              </a:ext>
            </a:extLst>
          </p:cNvPr>
          <p:cNvSpPr>
            <a:spLocks noGrp="1"/>
          </p:cNvSpPr>
          <p:nvPr>
            <p:ph idx="11"/>
          </p:nvPr>
        </p:nvSpPr>
        <p:spPr>
          <a:xfrm>
            <a:off x="6384032" y="1988840"/>
            <a:ext cx="5807968" cy="4594840"/>
          </a:xfrm>
          <a:noFill/>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grpSp>
        <p:nvGrpSpPr>
          <p:cNvPr id="22" name="Group 21">
            <a:extLst>
              <a:ext uri="{FF2B5EF4-FFF2-40B4-BE49-F238E27FC236}">
                <a16:creationId xmlns:a16="http://schemas.microsoft.com/office/drawing/2014/main" id="{BCE982EB-E0F0-4F25-8D5A-4AB8A76276FA}"/>
              </a:ext>
            </a:extLst>
          </p:cNvPr>
          <p:cNvGrpSpPr/>
          <p:nvPr userDrawn="1"/>
        </p:nvGrpSpPr>
        <p:grpSpPr>
          <a:xfrm>
            <a:off x="-128" y="-114280"/>
            <a:ext cx="12197480" cy="1896368"/>
            <a:chOff x="-128" y="-114280"/>
            <a:chExt cx="12197480" cy="1896368"/>
          </a:xfrm>
        </p:grpSpPr>
        <p:sp>
          <p:nvSpPr>
            <p:cNvPr id="18" name="Rectangle 17">
              <a:extLst>
                <a:ext uri="{FF2B5EF4-FFF2-40B4-BE49-F238E27FC236}">
                  <a16:creationId xmlns:a16="http://schemas.microsoft.com/office/drawing/2014/main" id="{159B28CF-1895-47FC-9C6D-E00BC31498CE}"/>
                </a:ext>
              </a:extLst>
            </p:cNvPr>
            <p:cNvSpPr/>
            <p:nvPr userDrawn="1"/>
          </p:nvSpPr>
          <p:spPr bwMode="ltGray">
            <a:xfrm>
              <a:off x="-128" y="1268760"/>
              <a:ext cx="12197480" cy="513328"/>
            </a:xfrm>
            <a:prstGeom prst="rect">
              <a:avLst/>
            </a:prstGeom>
            <a:solidFill>
              <a:srgbClr val="0DB5E3"/>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19" name="Rectangle 18">
              <a:extLst>
                <a:ext uri="{FF2B5EF4-FFF2-40B4-BE49-F238E27FC236}">
                  <a16:creationId xmlns:a16="http://schemas.microsoft.com/office/drawing/2014/main" id="{16F8BD5C-41FD-4235-85EB-69B53FF39259}"/>
                </a:ext>
              </a:extLst>
            </p:cNvPr>
            <p:cNvSpPr/>
            <p:nvPr/>
          </p:nvSpPr>
          <p:spPr bwMode="ltGray">
            <a:xfrm>
              <a:off x="0" y="-114280"/>
              <a:ext cx="12192002" cy="1450856"/>
            </a:xfrm>
            <a:prstGeom prst="rect">
              <a:avLst/>
            </a:prstGeom>
            <a:solidFill>
              <a:srgbClr val="16172F"/>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grpSp>
      <p:sp>
        <p:nvSpPr>
          <p:cNvPr id="7" name="Date Placeholder 6">
            <a:extLst>
              <a:ext uri="{FF2B5EF4-FFF2-40B4-BE49-F238E27FC236}">
                <a16:creationId xmlns:a16="http://schemas.microsoft.com/office/drawing/2014/main" id="{53BB133A-DE00-4F58-A47C-A3DF8715234F}"/>
              </a:ext>
            </a:extLst>
          </p:cNvPr>
          <p:cNvSpPr>
            <a:spLocks noGrp="1"/>
          </p:cNvSpPr>
          <p:nvPr userDrawn="1">
            <p:ph type="dt" sz="half" idx="13"/>
          </p:nvPr>
        </p:nvSpPr>
        <p:spPr/>
        <p:txBody>
          <a:bodyPr/>
          <a:lstStyle/>
          <a:p>
            <a:fld id="{CD024EF6-5A60-49A7-B868-44F02B144396}" type="datetime1">
              <a:rPr lang="en-US" smtClean="0"/>
              <a:t>8/1/2024</a:t>
            </a:fld>
            <a:endParaRPr lang="en-US"/>
          </a:p>
        </p:txBody>
      </p:sp>
      <p:sp>
        <p:nvSpPr>
          <p:cNvPr id="8" name="Footer Placeholder 7">
            <a:extLst>
              <a:ext uri="{FF2B5EF4-FFF2-40B4-BE49-F238E27FC236}">
                <a16:creationId xmlns:a16="http://schemas.microsoft.com/office/drawing/2014/main" id="{9E476E38-E27B-4CB4-B289-D4CF0E3B95A3}"/>
              </a:ext>
            </a:extLst>
          </p:cNvPr>
          <p:cNvSpPr>
            <a:spLocks noGrp="1"/>
          </p:cNvSpPr>
          <p:nvPr userDrawn="1">
            <p:ph type="ftr" sz="quarter" idx="14"/>
          </p:nvPr>
        </p:nvSpPr>
        <p:spPr>
          <a:xfrm>
            <a:off x="5302736" y="6601968"/>
            <a:ext cx="1586528" cy="256032"/>
          </a:xfrm>
        </p:spPr>
        <p:txBody>
          <a:bodyPr/>
          <a:lstStyle>
            <a:lvl1pPr>
              <a:defRPr>
                <a:solidFill>
                  <a:schemeClr val="bg1"/>
                </a:solidFill>
              </a:defRPr>
            </a:lvl1pPr>
          </a:lstStyle>
          <a:p>
            <a:r>
              <a:rPr lang="en-US"/>
              <a:t>smartraft.co.uk</a:t>
            </a:r>
          </a:p>
        </p:txBody>
      </p:sp>
      <p:sp>
        <p:nvSpPr>
          <p:cNvPr id="20" name="Slide Number Placeholder 19">
            <a:extLst>
              <a:ext uri="{FF2B5EF4-FFF2-40B4-BE49-F238E27FC236}">
                <a16:creationId xmlns:a16="http://schemas.microsoft.com/office/drawing/2014/main" id="{43100802-0607-41EF-8692-C16A58CB6774}"/>
              </a:ext>
            </a:extLst>
          </p:cNvPr>
          <p:cNvSpPr>
            <a:spLocks noGrp="1"/>
          </p:cNvSpPr>
          <p:nvPr userDrawn="1">
            <p:ph type="sldNum" sz="quarter" idx="15"/>
          </p:nvPr>
        </p:nvSpPr>
        <p:spPr/>
        <p:txBody>
          <a:bodyPr/>
          <a:lstStyle/>
          <a:p>
            <a:fld id="{CA8D9AD5-F248-4919-864A-CFD76CC027D6}" type="slidenum">
              <a:rPr lang="en-US" smtClean="0"/>
              <a:pPr/>
              <a:t>‹#›</a:t>
            </a:fld>
            <a:endParaRPr lang="en-US"/>
          </a:p>
        </p:txBody>
      </p:sp>
    </p:spTree>
    <p:extLst>
      <p:ext uri="{BB962C8B-B14F-4D97-AF65-F5344CB8AC3E}">
        <p14:creationId xmlns:p14="http://schemas.microsoft.com/office/powerpoint/2010/main" val="885643474"/>
      </p:ext>
    </p:extLst>
  </p:cSld>
  <p:clrMapOvr>
    <a:masterClrMapping/>
  </p:clrMapOvr>
  <mc:AlternateContent xmlns:mc="http://schemas.openxmlformats.org/markup-compatibility/2006" xmlns:p14="http://schemas.microsoft.com/office/powerpoint/2010/main">
    <mc:Choice Requires="p14">
      <p:transition spd="slow" p14:dur="2500">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bwMode="ltGray">
          <a:xfrm>
            <a:off x="1587" y="6583680"/>
            <a:ext cx="12188826" cy="2743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b="0" i="0" u="none" strike="noStrike" kern="0" cap="none" spc="0" normalizeH="0" baseline="0">
              <a:ln>
                <a:noFill/>
              </a:ln>
              <a:solidFill>
                <a:prstClr val="white"/>
              </a:solidFill>
              <a:effectLst/>
              <a:uLnTx/>
              <a:uFillTx/>
              <a:latin typeface="Euphemia"/>
            </a:endParaRPr>
          </a:p>
        </p:txBody>
      </p:sp>
      <p:sp>
        <p:nvSpPr>
          <p:cNvPr id="8" name="Rectangle 7"/>
          <p:cNvSpPr/>
          <p:nvPr/>
        </p:nvSpPr>
        <p:spPr bwMode="white">
          <a:xfrm>
            <a:off x="1587" y="65836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1341120" y="467360"/>
            <a:ext cx="9509760" cy="1233424"/>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341120" y="1901952"/>
            <a:ext cx="9509760" cy="41276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1341120" y="6601968"/>
            <a:ext cx="7159752" cy="237744"/>
          </a:xfrm>
          <a:prstGeom prst="rect">
            <a:avLst/>
          </a:prstGeom>
        </p:spPr>
        <p:txBody>
          <a:bodyPr vert="horz" lIns="91440" tIns="45720" rIns="91440" bIns="45720" rtlCol="0" anchor="ctr"/>
          <a:lstStyle>
            <a:lvl1pPr algn="l">
              <a:defRPr sz="1100" cap="all" baseline="0">
                <a:solidFill>
                  <a:schemeClr val="bg2"/>
                </a:solidFill>
                <a:latin typeface="Montserrat" panose="00000500000000000000" pitchFamily="2" charset="0"/>
              </a:defRPr>
            </a:lvl1pPr>
          </a:lstStyle>
          <a:p>
            <a:r>
              <a:rPr lang="en-US"/>
              <a:t>smartraft.co.uk</a:t>
            </a:r>
          </a:p>
        </p:txBody>
      </p:sp>
      <p:sp>
        <p:nvSpPr>
          <p:cNvPr id="4" name="Date Placeholder 3"/>
          <p:cNvSpPr>
            <a:spLocks noGrp="1"/>
          </p:cNvSpPr>
          <p:nvPr>
            <p:ph type="dt" sz="half" idx="2"/>
          </p:nvPr>
        </p:nvSpPr>
        <p:spPr>
          <a:xfrm>
            <a:off x="8875776" y="6601968"/>
            <a:ext cx="960120" cy="237744"/>
          </a:xfrm>
          <a:prstGeom prst="rect">
            <a:avLst/>
          </a:prstGeom>
        </p:spPr>
        <p:txBody>
          <a:bodyPr vert="horz" lIns="91440" tIns="45720" rIns="91440" bIns="45720" rtlCol="0" anchor="ctr"/>
          <a:lstStyle>
            <a:lvl1pPr algn="r">
              <a:defRPr sz="1100">
                <a:solidFill>
                  <a:schemeClr val="bg2"/>
                </a:solidFill>
              </a:defRPr>
            </a:lvl1pPr>
          </a:lstStyle>
          <a:p>
            <a:fld id="{9E9B2B66-CBF5-4ACE-80A3-1C2570B4443D}" type="datetime1">
              <a:rPr lang="en-US" smtClean="0"/>
              <a:t>8/1/2024</a:t>
            </a:fld>
            <a:endParaRPr lang="en-US"/>
          </a:p>
        </p:txBody>
      </p:sp>
      <p:sp>
        <p:nvSpPr>
          <p:cNvPr id="6" name="Slide Number Placeholder 5"/>
          <p:cNvSpPr>
            <a:spLocks noGrp="1"/>
          </p:cNvSpPr>
          <p:nvPr>
            <p:ph type="sldNum" sz="quarter" idx="4"/>
          </p:nvPr>
        </p:nvSpPr>
        <p:spPr>
          <a:xfrm>
            <a:off x="10210800" y="6601968"/>
            <a:ext cx="640080" cy="237744"/>
          </a:xfrm>
          <a:prstGeom prst="rect">
            <a:avLst/>
          </a:prstGeom>
        </p:spPr>
        <p:txBody>
          <a:bodyPr vert="horz" lIns="91440" tIns="45720" rIns="91440" bIns="45720" rtlCol="0" anchor="ctr"/>
          <a:lstStyle>
            <a:lvl1pPr algn="r">
              <a:defRPr sz="1100">
                <a:solidFill>
                  <a:schemeClr val="bg2"/>
                </a:solidFill>
              </a:defRPr>
            </a:lvl1pPr>
          </a:lstStyle>
          <a:p>
            <a:fld id="{CA8D9AD5-F248-4919-864A-CFD76CC027D6}" type="slidenum">
              <a:rPr lang="en-US" smtClean="0"/>
              <a:pPr/>
              <a:t>‹#›</a:t>
            </a:fld>
            <a:endParaRPr lang="en-US"/>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64" r:id="rId1"/>
    <p:sldLayoutId id="2147483671" r:id="rId2"/>
    <p:sldLayoutId id="2147483649" r:id="rId3"/>
    <p:sldLayoutId id="2147483668" r:id="rId4"/>
    <p:sldLayoutId id="2147483665" r:id="rId5"/>
    <p:sldLayoutId id="2147483666" r:id="rId6"/>
    <p:sldLayoutId id="2147483667" r:id="rId7"/>
  </p:sldLayoutIdLst>
  <mc:AlternateContent xmlns:mc="http://schemas.openxmlformats.org/markup-compatibility/2006" xmlns:p14="http://schemas.microsoft.com/office/powerpoint/2010/main">
    <mc:Choice Requires="p14">
      <p:transition spd="slow" p14:dur="2500">
        <p14:reveal/>
      </p:transition>
    </mc:Choice>
    <mc:Fallback xmlns="">
      <p:transition spd="slow">
        <p:fade/>
      </p:transition>
    </mc:Fallback>
  </mc:AlternateContent>
  <p:hf hdr="0" dt="0"/>
  <p:txStyles>
    <p:titleStyle>
      <a:lvl1pPr marL="0" indent="0" algn="l" defTabSz="914400" rtl="0" eaLnBrk="1" latinLnBrk="0" hangingPunct="1">
        <a:lnSpc>
          <a:spcPct val="90000"/>
        </a:lnSpc>
        <a:spcBef>
          <a:spcPct val="0"/>
        </a:spcBef>
        <a:buFont typeface="Arial" pitchFamily="34" charset="0"/>
        <a:buNone/>
        <a:defRPr sz="3400" kern="1200">
          <a:solidFill>
            <a:schemeClr val="tx2">
              <a:lumMod val="75000"/>
            </a:schemeClr>
          </a:solidFill>
          <a:latin typeface="Montserrat" panose="00000500000000000000" pitchFamily="2" charset="0"/>
          <a:ea typeface="+mj-ea"/>
          <a:cs typeface="+mj-cs"/>
        </a:defRPr>
      </a:lvl1pPr>
    </p:titleStyle>
    <p:bodyStyle>
      <a:lvl1pPr marL="274320" indent="-228600" algn="l" defTabSz="914400" rtl="0" eaLnBrk="1" latinLnBrk="0" hangingPunct="1">
        <a:lnSpc>
          <a:spcPct val="90000"/>
        </a:lnSpc>
        <a:spcBef>
          <a:spcPts val="1800"/>
        </a:spcBef>
        <a:buClr>
          <a:schemeClr val="tx2"/>
        </a:buClr>
        <a:buSzPct val="80000"/>
        <a:buFont typeface="Wingdings" pitchFamily="2" charset="2"/>
        <a:buChar char="§"/>
        <a:defRPr sz="2000" kern="1200">
          <a:solidFill>
            <a:schemeClr val="tx2"/>
          </a:solidFill>
          <a:latin typeface="Montserrat" panose="00000500000000000000" pitchFamily="2" charset="0"/>
          <a:ea typeface="+mn-ea"/>
          <a:cs typeface="+mn-cs"/>
        </a:defRPr>
      </a:lvl1pPr>
      <a:lvl2pPr marL="594360" indent="-228600" algn="l" defTabSz="914400" rtl="0" eaLnBrk="1" latinLnBrk="0" hangingPunct="1">
        <a:lnSpc>
          <a:spcPct val="90000"/>
        </a:lnSpc>
        <a:spcBef>
          <a:spcPts val="1000"/>
        </a:spcBef>
        <a:buClr>
          <a:schemeClr val="tx2"/>
        </a:buClr>
        <a:buSzPct val="80000"/>
        <a:buFont typeface="Wingdings" pitchFamily="2" charset="2"/>
        <a:buChar char="§"/>
        <a:defRPr sz="1800" kern="1200">
          <a:solidFill>
            <a:schemeClr val="tx2"/>
          </a:solidFill>
          <a:latin typeface="Montserrat" panose="00000500000000000000" pitchFamily="2" charset="0"/>
          <a:ea typeface="+mn-ea"/>
          <a:cs typeface="+mn-cs"/>
        </a:defRPr>
      </a:lvl2pPr>
      <a:lvl3pPr marL="914400" indent="-228600" algn="l" defTabSz="914400" rtl="0" eaLnBrk="1" latinLnBrk="0" hangingPunct="1">
        <a:lnSpc>
          <a:spcPct val="90000"/>
        </a:lnSpc>
        <a:spcBef>
          <a:spcPts val="800"/>
        </a:spcBef>
        <a:buClr>
          <a:schemeClr val="tx2"/>
        </a:buClr>
        <a:buSzPct val="80000"/>
        <a:buFont typeface="Wingdings" pitchFamily="2" charset="2"/>
        <a:buChar char="§"/>
        <a:defRPr sz="1600" kern="1200">
          <a:solidFill>
            <a:schemeClr val="tx2"/>
          </a:solidFill>
          <a:latin typeface="Montserrat" panose="00000500000000000000" pitchFamily="2" charset="0"/>
          <a:ea typeface="+mn-ea"/>
          <a:cs typeface="+mn-cs"/>
        </a:defRPr>
      </a:lvl3pPr>
      <a:lvl4pPr marL="1234440" indent="-228600" algn="l" defTabSz="914400" rtl="0" eaLnBrk="1" latinLnBrk="0" hangingPunct="1">
        <a:lnSpc>
          <a:spcPct val="90000"/>
        </a:lnSpc>
        <a:spcBef>
          <a:spcPts val="800"/>
        </a:spcBef>
        <a:buClr>
          <a:schemeClr val="tx2"/>
        </a:buClr>
        <a:buSzPct val="80000"/>
        <a:buFont typeface="Wingdings" pitchFamily="2" charset="2"/>
        <a:buChar char="§"/>
        <a:defRPr sz="1400" kern="1200">
          <a:solidFill>
            <a:schemeClr val="tx2"/>
          </a:solidFill>
          <a:latin typeface="Montserrat" panose="00000500000000000000" pitchFamily="2" charset="0"/>
          <a:ea typeface="+mn-ea"/>
          <a:cs typeface="+mn-cs"/>
        </a:defRPr>
      </a:lvl4pPr>
      <a:lvl5pPr marL="1554480" indent="-228600" algn="l" defTabSz="914400" rtl="0" eaLnBrk="1" latinLnBrk="0" hangingPunct="1">
        <a:lnSpc>
          <a:spcPct val="90000"/>
        </a:lnSpc>
        <a:spcBef>
          <a:spcPts val="800"/>
        </a:spcBef>
        <a:buClr>
          <a:schemeClr val="tx2"/>
        </a:buClr>
        <a:buSzPct val="80000"/>
        <a:buFont typeface="Wingdings" pitchFamily="2" charset="2"/>
        <a:buChar char="§"/>
        <a:defRPr sz="1400" kern="1200">
          <a:solidFill>
            <a:schemeClr val="tx2"/>
          </a:solidFill>
          <a:latin typeface="Montserrat" panose="00000500000000000000" pitchFamily="2" charset="0"/>
          <a:ea typeface="+mn-ea"/>
          <a:cs typeface="+mn-cs"/>
        </a:defRPr>
      </a:lvl5pPr>
      <a:lvl6pPr marL="1874520" indent="-228600" algn="l" defTabSz="914400" rtl="0" eaLnBrk="1" latinLnBrk="0" hangingPunct="1">
        <a:lnSpc>
          <a:spcPct val="90000"/>
        </a:lnSpc>
        <a:spcBef>
          <a:spcPts val="800"/>
        </a:spcBef>
        <a:buSzPct val="80000"/>
        <a:buFont typeface="Wingdings" pitchFamily="2" charset="2"/>
        <a:buChar char="§"/>
        <a:defRPr sz="1400" kern="1200">
          <a:solidFill>
            <a:schemeClr val="tx2"/>
          </a:solidFill>
          <a:latin typeface="+mn-lt"/>
          <a:ea typeface="+mn-ea"/>
          <a:cs typeface="+mn-cs"/>
        </a:defRPr>
      </a:lvl6pPr>
      <a:lvl7pPr marL="219456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7pPr>
      <a:lvl8pPr marL="251460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8pPr>
      <a:lvl9pPr marL="283464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60">
          <p15:clr>
            <a:srgbClr val="F26B43"/>
          </p15:clr>
        </p15:guide>
        <p15:guide id="2" pos="40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hyperlink" Target="mailto:Kevindavies@smartraft.co.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4.jp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13F9A78-48DC-426B-5A71-16F7D0EEEA54}"/>
              </a:ext>
            </a:extLst>
          </p:cNvPr>
          <p:cNvSpPr txBox="1"/>
          <p:nvPr/>
        </p:nvSpPr>
        <p:spPr>
          <a:xfrm>
            <a:off x="2639615" y="5909731"/>
            <a:ext cx="6912768" cy="1200329"/>
          </a:xfrm>
          <a:prstGeom prst="rect">
            <a:avLst/>
          </a:prstGeom>
          <a:noFill/>
        </p:spPr>
        <p:txBody>
          <a:bodyPr wrap="square" rtlCol="0">
            <a:spAutoFit/>
          </a:bodyPr>
          <a:lstStyle/>
          <a:p>
            <a:pPr algn="ctr"/>
            <a:r>
              <a:rPr lang="en-US" b="1" dirty="0">
                <a:solidFill>
                  <a:schemeClr val="bg1"/>
                </a:solidFill>
              </a:rPr>
              <a:t>INNOVATION</a:t>
            </a:r>
          </a:p>
          <a:p>
            <a:r>
              <a:rPr lang="en-US" dirty="0">
                <a:solidFill>
                  <a:schemeClr val="bg1"/>
                </a:solidFill>
              </a:rPr>
              <a:t>			       AND</a:t>
            </a:r>
          </a:p>
          <a:p>
            <a:pPr algn="ctr"/>
            <a:r>
              <a:rPr lang="en-US" b="1" dirty="0">
                <a:solidFill>
                  <a:schemeClr val="bg1"/>
                </a:solidFill>
              </a:rPr>
              <a:t>Performance you can depend on</a:t>
            </a:r>
            <a:endParaRPr lang="en-US" b="1" dirty="0"/>
          </a:p>
          <a:p>
            <a:endParaRPr lang="en-GB" dirty="0"/>
          </a:p>
        </p:txBody>
      </p:sp>
      <p:pic>
        <p:nvPicPr>
          <p:cNvPr id="4" name="Picture 3" descr="A black background with white text">
            <a:extLst>
              <a:ext uri="{FF2B5EF4-FFF2-40B4-BE49-F238E27FC236}">
                <a16:creationId xmlns:a16="http://schemas.microsoft.com/office/drawing/2014/main" id="{054695C1-445F-3CC4-80AB-A5348A6A23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07566" y="-429607"/>
            <a:ext cx="7776864" cy="3110966"/>
          </a:xfrm>
          <a:prstGeom prst="rect">
            <a:avLst/>
          </a:prstGeom>
        </p:spPr>
      </p:pic>
      <p:sp>
        <p:nvSpPr>
          <p:cNvPr id="3" name="TextBox 2">
            <a:extLst>
              <a:ext uri="{FF2B5EF4-FFF2-40B4-BE49-F238E27FC236}">
                <a16:creationId xmlns:a16="http://schemas.microsoft.com/office/drawing/2014/main" id="{2E89F3C5-F70B-56F1-B6C3-7FD12510538C}"/>
              </a:ext>
            </a:extLst>
          </p:cNvPr>
          <p:cNvSpPr txBox="1"/>
          <p:nvPr/>
        </p:nvSpPr>
        <p:spPr>
          <a:xfrm>
            <a:off x="1622321" y="2681359"/>
            <a:ext cx="8947355" cy="2400657"/>
          </a:xfrm>
          <a:prstGeom prst="rect">
            <a:avLst/>
          </a:prstGeom>
          <a:noFill/>
        </p:spPr>
        <p:txBody>
          <a:bodyPr wrap="square" rtlCol="0">
            <a:spAutoFit/>
          </a:bodyPr>
          <a:lstStyle/>
          <a:p>
            <a:pPr algn="ctr"/>
            <a:endParaRPr lang="en-US" sz="2000" b="1" dirty="0">
              <a:solidFill>
                <a:schemeClr val="bg1"/>
              </a:solidFill>
            </a:endParaRPr>
          </a:p>
          <a:p>
            <a:pPr algn="ctr"/>
            <a:r>
              <a:rPr lang="en-US" sz="4000" b="1" dirty="0">
                <a:solidFill>
                  <a:schemeClr val="bg1"/>
                </a:solidFill>
              </a:rPr>
              <a:t>   </a:t>
            </a:r>
            <a:r>
              <a:rPr lang="en-US" sz="5400" b="1" dirty="0">
                <a:solidFill>
                  <a:schemeClr val="bg1"/>
                </a:solidFill>
              </a:rPr>
              <a:t>Hydroraft &amp; VRS Hydroraft  </a:t>
            </a:r>
          </a:p>
          <a:p>
            <a:pPr algn="ctr"/>
            <a:endParaRPr lang="en-US" sz="2000" b="1" dirty="0">
              <a:solidFill>
                <a:schemeClr val="bg1"/>
              </a:solidFill>
            </a:endParaRPr>
          </a:p>
          <a:p>
            <a:pPr algn="ctr"/>
            <a:r>
              <a:rPr lang="en-US" sz="2800" b="1" dirty="0">
                <a:solidFill>
                  <a:schemeClr val="bg1"/>
                </a:solidFill>
              </a:rPr>
              <a:t> Drainage &amp; VRS Integration</a:t>
            </a:r>
          </a:p>
          <a:p>
            <a:pPr algn="ctr"/>
            <a:r>
              <a:rPr lang="en-US" sz="2800" dirty="0">
                <a:solidFill>
                  <a:schemeClr val="bg1"/>
                </a:solidFill>
              </a:rPr>
              <a:t> </a:t>
            </a:r>
            <a:endParaRPr lang="en-GB" sz="2800" dirty="0">
              <a:solidFill>
                <a:schemeClr val="bg1"/>
              </a:solidFill>
            </a:endParaRPr>
          </a:p>
        </p:txBody>
      </p:sp>
    </p:spTree>
    <p:extLst>
      <p:ext uri="{BB962C8B-B14F-4D97-AF65-F5344CB8AC3E}">
        <p14:creationId xmlns:p14="http://schemas.microsoft.com/office/powerpoint/2010/main" val="21840235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43904D4-7663-49F1-7425-E2965E4ACA09}"/>
              </a:ext>
            </a:extLst>
          </p:cNvPr>
          <p:cNvSpPr>
            <a:spLocks noGrp="1"/>
          </p:cNvSpPr>
          <p:nvPr>
            <p:ph type="ftr" sz="quarter" idx="14"/>
          </p:nvPr>
        </p:nvSpPr>
        <p:spPr/>
        <p:txBody>
          <a:bodyPr/>
          <a:lstStyle/>
          <a:p>
            <a:r>
              <a:rPr lang="en-US"/>
              <a:t>smartraft.co.uk</a:t>
            </a:r>
          </a:p>
        </p:txBody>
      </p:sp>
      <p:sp>
        <p:nvSpPr>
          <p:cNvPr id="6" name="Slide Number Placeholder 5">
            <a:extLst>
              <a:ext uri="{FF2B5EF4-FFF2-40B4-BE49-F238E27FC236}">
                <a16:creationId xmlns:a16="http://schemas.microsoft.com/office/drawing/2014/main" id="{DB39EA30-286E-1570-388F-DE886F85C90A}"/>
              </a:ext>
            </a:extLst>
          </p:cNvPr>
          <p:cNvSpPr>
            <a:spLocks noGrp="1"/>
          </p:cNvSpPr>
          <p:nvPr>
            <p:ph type="sldNum" sz="quarter" idx="15"/>
          </p:nvPr>
        </p:nvSpPr>
        <p:spPr/>
        <p:txBody>
          <a:bodyPr/>
          <a:lstStyle/>
          <a:p>
            <a:fld id="{CA8D9AD5-F248-4919-864A-CFD76CC027D6}" type="slidenum">
              <a:rPr lang="en-US" smtClean="0"/>
              <a:pPr/>
              <a:t>10</a:t>
            </a:fld>
            <a:endParaRPr lang="en-US"/>
          </a:p>
        </p:txBody>
      </p:sp>
      <p:pic>
        <p:nvPicPr>
          <p:cNvPr id="7" name="Picture 6" descr="A black background with white text">
            <a:extLst>
              <a:ext uri="{FF2B5EF4-FFF2-40B4-BE49-F238E27FC236}">
                <a16:creationId xmlns:a16="http://schemas.microsoft.com/office/drawing/2014/main" id="{C60C8C29-0022-5AE1-C25D-7C54C3995D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2889" y="-218424"/>
            <a:ext cx="4960214" cy="1984226"/>
          </a:xfrm>
          <a:prstGeom prst="rect">
            <a:avLst/>
          </a:prstGeom>
        </p:spPr>
      </p:pic>
      <p:sp>
        <p:nvSpPr>
          <p:cNvPr id="8" name="Title 1">
            <a:extLst>
              <a:ext uri="{FF2B5EF4-FFF2-40B4-BE49-F238E27FC236}">
                <a16:creationId xmlns:a16="http://schemas.microsoft.com/office/drawing/2014/main" id="{0BE1CEFE-C3CF-99D5-4512-D95459A87711}"/>
              </a:ext>
            </a:extLst>
          </p:cNvPr>
          <p:cNvSpPr>
            <a:spLocks noGrp="1"/>
          </p:cNvSpPr>
          <p:nvPr>
            <p:ph type="ctrTitle"/>
          </p:nvPr>
        </p:nvSpPr>
        <p:spPr>
          <a:xfrm>
            <a:off x="1415480" y="1458324"/>
            <a:ext cx="9144002" cy="360040"/>
          </a:xfrm>
        </p:spPr>
        <p:txBody>
          <a:bodyPr>
            <a:normAutofit fontScale="90000"/>
          </a:bodyPr>
          <a:lstStyle/>
          <a:p>
            <a:r>
              <a:rPr lang="en-GB" sz="2000" dirty="0">
                <a:latin typeface="Montserrat Medium" panose="00000600000000000000" pitchFamily="2" charset="0"/>
              </a:rPr>
              <a:t>Work Smarter Not Harder with Smartraft</a:t>
            </a:r>
            <a:r>
              <a:rPr lang="en-GB" sz="2000" baseline="30000" dirty="0">
                <a:latin typeface="Montserrat Medium" panose="00000600000000000000" pitchFamily="2" charset="0"/>
              </a:rPr>
              <a:t>®</a:t>
            </a:r>
          </a:p>
        </p:txBody>
      </p:sp>
      <p:sp>
        <p:nvSpPr>
          <p:cNvPr id="2" name="TextBox 1">
            <a:extLst>
              <a:ext uri="{FF2B5EF4-FFF2-40B4-BE49-F238E27FC236}">
                <a16:creationId xmlns:a16="http://schemas.microsoft.com/office/drawing/2014/main" id="{EA7EA5A7-98DD-F492-08F6-36EE1172AEEE}"/>
              </a:ext>
            </a:extLst>
          </p:cNvPr>
          <p:cNvSpPr txBox="1"/>
          <p:nvPr/>
        </p:nvSpPr>
        <p:spPr>
          <a:xfrm>
            <a:off x="0" y="1775968"/>
            <a:ext cx="12192000" cy="369332"/>
          </a:xfrm>
          <a:prstGeom prst="rect">
            <a:avLst/>
          </a:prstGeom>
          <a:solidFill>
            <a:schemeClr val="accent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T" sz="1800" i="0" u="none" strike="noStrike" kern="1200" cap="none" spc="0" normalizeH="0" baseline="0" noProof="0" dirty="0">
                <a:ln>
                  <a:noFill/>
                </a:ln>
                <a:solidFill>
                  <a:schemeClr val="bg1"/>
                </a:solidFill>
                <a:effectLst/>
                <a:uLnTx/>
                <a:uFillTx/>
                <a:latin typeface="Calibri" panose="020F0502020204030204"/>
                <a:ea typeface="+mn-ea"/>
                <a:cs typeface="+mn-cs"/>
              </a:rPr>
              <a:t>Section View of HydroRaft + Hydrorock </a:t>
            </a:r>
            <a:r>
              <a:rPr kumimoji="0" lang="en-MT" sz="1600" i="0" u="none" strike="noStrike" kern="1200" cap="none" spc="0" normalizeH="0" baseline="0" noProof="0" dirty="0">
                <a:ln>
                  <a:noFill/>
                </a:ln>
                <a:solidFill>
                  <a:schemeClr val="bg1"/>
                </a:solidFill>
                <a:effectLst/>
                <a:uLnTx/>
                <a:uFillTx/>
                <a:latin typeface="Calibri" panose="020F0502020204030204"/>
                <a:ea typeface="+mn-ea"/>
                <a:cs typeface="+mn-cs"/>
              </a:rPr>
              <a:t>(Infill &amp; </a:t>
            </a:r>
            <a:r>
              <a:rPr lang="en-US" sz="1600" dirty="0">
                <a:solidFill>
                  <a:schemeClr val="bg1"/>
                </a:solidFill>
                <a:latin typeface="Calibri" panose="020F0502020204030204"/>
              </a:rPr>
              <a:t>Extended </a:t>
            </a:r>
            <a:r>
              <a:rPr kumimoji="0" lang="en-MT" sz="1600" i="0" u="none" strike="noStrike" kern="1200" cap="none" spc="0" normalizeH="0" baseline="0" noProof="0" dirty="0">
                <a:ln>
                  <a:noFill/>
                </a:ln>
                <a:solidFill>
                  <a:schemeClr val="bg1"/>
                </a:solidFill>
                <a:effectLst/>
                <a:uLnTx/>
                <a:uFillTx/>
                <a:latin typeface="Calibri" panose="020F0502020204030204"/>
                <a:ea typeface="+mn-ea"/>
                <a:cs typeface="+mn-cs"/>
              </a:rPr>
              <a:t>Base Layer)  </a:t>
            </a:r>
          </a:p>
        </p:txBody>
      </p:sp>
      <p:pic>
        <p:nvPicPr>
          <p:cNvPr id="13" name="Picture 12">
            <a:extLst>
              <a:ext uri="{FF2B5EF4-FFF2-40B4-BE49-F238E27FC236}">
                <a16:creationId xmlns:a16="http://schemas.microsoft.com/office/drawing/2014/main" id="{86B96497-1105-4128-4C96-AF055E167CCC}"/>
              </a:ext>
            </a:extLst>
          </p:cNvPr>
          <p:cNvPicPr>
            <a:picLocks noChangeAspect="1"/>
          </p:cNvPicPr>
          <p:nvPr/>
        </p:nvPicPr>
        <p:blipFill>
          <a:blip r:embed="rId4"/>
          <a:stretch>
            <a:fillRect/>
          </a:stretch>
        </p:blipFill>
        <p:spPr>
          <a:xfrm>
            <a:off x="2628047" y="3207374"/>
            <a:ext cx="7269898" cy="3440015"/>
          </a:xfrm>
          <a:prstGeom prst="rect">
            <a:avLst/>
          </a:prstGeom>
        </p:spPr>
      </p:pic>
      <p:sp>
        <p:nvSpPr>
          <p:cNvPr id="14" name="TextBox 13">
            <a:extLst>
              <a:ext uri="{FF2B5EF4-FFF2-40B4-BE49-F238E27FC236}">
                <a16:creationId xmlns:a16="http://schemas.microsoft.com/office/drawing/2014/main" id="{E38CB782-AA04-D29F-9421-4481103411EB}"/>
              </a:ext>
            </a:extLst>
          </p:cNvPr>
          <p:cNvSpPr txBox="1"/>
          <p:nvPr/>
        </p:nvSpPr>
        <p:spPr>
          <a:xfrm>
            <a:off x="4163154" y="2571782"/>
            <a:ext cx="4579949" cy="923330"/>
          </a:xfrm>
          <a:prstGeom prst="rect">
            <a:avLst/>
          </a:prstGeom>
          <a:noFill/>
        </p:spPr>
        <p:txBody>
          <a:bodyPr wrap="square" rtlCol="0">
            <a:spAutoFit/>
          </a:bodyPr>
          <a:lstStyle/>
          <a:p>
            <a:r>
              <a:rPr lang="en-US" dirty="0"/>
              <a:t>Capacity of water/ 6m length= 2120 litres</a:t>
            </a:r>
          </a:p>
          <a:p>
            <a:endParaRPr lang="en-US" dirty="0"/>
          </a:p>
          <a:p>
            <a:endParaRPr lang="en-GB" dirty="0"/>
          </a:p>
        </p:txBody>
      </p:sp>
    </p:spTree>
    <p:extLst>
      <p:ext uri="{BB962C8B-B14F-4D97-AF65-F5344CB8AC3E}">
        <p14:creationId xmlns:p14="http://schemas.microsoft.com/office/powerpoint/2010/main" val="37384756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43904D4-7663-49F1-7425-E2965E4ACA09}"/>
              </a:ext>
            </a:extLst>
          </p:cNvPr>
          <p:cNvSpPr>
            <a:spLocks noGrp="1"/>
          </p:cNvSpPr>
          <p:nvPr>
            <p:ph type="ftr" sz="quarter" idx="14"/>
          </p:nvPr>
        </p:nvSpPr>
        <p:spPr/>
        <p:txBody>
          <a:bodyPr/>
          <a:lstStyle/>
          <a:p>
            <a:r>
              <a:rPr lang="en-US"/>
              <a:t>smartraft.co.uk</a:t>
            </a:r>
          </a:p>
        </p:txBody>
      </p:sp>
      <p:sp>
        <p:nvSpPr>
          <p:cNvPr id="6" name="Slide Number Placeholder 5">
            <a:extLst>
              <a:ext uri="{FF2B5EF4-FFF2-40B4-BE49-F238E27FC236}">
                <a16:creationId xmlns:a16="http://schemas.microsoft.com/office/drawing/2014/main" id="{DB39EA30-286E-1570-388F-DE886F85C90A}"/>
              </a:ext>
            </a:extLst>
          </p:cNvPr>
          <p:cNvSpPr>
            <a:spLocks noGrp="1"/>
          </p:cNvSpPr>
          <p:nvPr>
            <p:ph type="sldNum" sz="quarter" idx="15"/>
          </p:nvPr>
        </p:nvSpPr>
        <p:spPr/>
        <p:txBody>
          <a:bodyPr/>
          <a:lstStyle/>
          <a:p>
            <a:fld id="{CA8D9AD5-F248-4919-864A-CFD76CC027D6}" type="slidenum">
              <a:rPr lang="en-US" smtClean="0"/>
              <a:pPr/>
              <a:t>11</a:t>
            </a:fld>
            <a:endParaRPr lang="en-US"/>
          </a:p>
        </p:txBody>
      </p:sp>
      <p:pic>
        <p:nvPicPr>
          <p:cNvPr id="7" name="Picture 6" descr="A black background with white text">
            <a:extLst>
              <a:ext uri="{FF2B5EF4-FFF2-40B4-BE49-F238E27FC236}">
                <a16:creationId xmlns:a16="http://schemas.microsoft.com/office/drawing/2014/main" id="{C60C8C29-0022-5AE1-C25D-7C54C3995D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2889" y="-218424"/>
            <a:ext cx="4960214" cy="1984226"/>
          </a:xfrm>
          <a:prstGeom prst="rect">
            <a:avLst/>
          </a:prstGeom>
        </p:spPr>
      </p:pic>
      <p:sp>
        <p:nvSpPr>
          <p:cNvPr id="8" name="Title 1">
            <a:extLst>
              <a:ext uri="{FF2B5EF4-FFF2-40B4-BE49-F238E27FC236}">
                <a16:creationId xmlns:a16="http://schemas.microsoft.com/office/drawing/2014/main" id="{0BE1CEFE-C3CF-99D5-4512-D95459A87711}"/>
              </a:ext>
            </a:extLst>
          </p:cNvPr>
          <p:cNvSpPr>
            <a:spLocks noGrp="1"/>
          </p:cNvSpPr>
          <p:nvPr>
            <p:ph type="ctrTitle"/>
          </p:nvPr>
        </p:nvSpPr>
        <p:spPr>
          <a:xfrm>
            <a:off x="1415480" y="1458324"/>
            <a:ext cx="9144002" cy="360040"/>
          </a:xfrm>
        </p:spPr>
        <p:txBody>
          <a:bodyPr>
            <a:normAutofit fontScale="90000"/>
          </a:bodyPr>
          <a:lstStyle/>
          <a:p>
            <a:r>
              <a:rPr lang="en-GB" sz="2000">
                <a:latin typeface="Montserrat Medium" panose="00000600000000000000" pitchFamily="2" charset="0"/>
              </a:rPr>
              <a:t>Work Smarter Not Harder with Smartraft</a:t>
            </a:r>
            <a:r>
              <a:rPr lang="en-GB" sz="2000" baseline="30000">
                <a:latin typeface="Montserrat Medium" panose="00000600000000000000" pitchFamily="2" charset="0"/>
              </a:rPr>
              <a:t>®</a:t>
            </a:r>
          </a:p>
        </p:txBody>
      </p:sp>
      <p:sp>
        <p:nvSpPr>
          <p:cNvPr id="2" name="TextBox 1">
            <a:extLst>
              <a:ext uri="{FF2B5EF4-FFF2-40B4-BE49-F238E27FC236}">
                <a16:creationId xmlns:a16="http://schemas.microsoft.com/office/drawing/2014/main" id="{9E4359C4-D001-365B-E09E-ED1524F67A08}"/>
              </a:ext>
            </a:extLst>
          </p:cNvPr>
          <p:cNvSpPr txBox="1"/>
          <p:nvPr/>
        </p:nvSpPr>
        <p:spPr>
          <a:xfrm>
            <a:off x="0" y="1775968"/>
            <a:ext cx="12192000" cy="369332"/>
          </a:xfrm>
          <a:prstGeom prst="rect">
            <a:avLst/>
          </a:prstGeom>
          <a:solidFill>
            <a:schemeClr val="accent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i="0" u="none" strike="noStrike" kern="1200" cap="none" spc="0" normalizeH="0" baseline="0" noProof="0">
                <a:ln>
                  <a:noFill/>
                </a:ln>
                <a:solidFill>
                  <a:schemeClr val="bg1"/>
                </a:solidFill>
                <a:effectLst/>
                <a:uLnTx/>
                <a:uFillTx/>
                <a:latin typeface="Calibri" panose="020F0502020204030204"/>
                <a:ea typeface="+mn-ea"/>
                <a:cs typeface="+mn-cs"/>
              </a:rPr>
              <a:t>700mm </a:t>
            </a:r>
            <a:r>
              <a:rPr kumimoji="0" lang="en-MT" sz="1800" i="0" u="none" strike="noStrike" kern="1200" cap="none" spc="0" normalizeH="0" baseline="0" noProof="0">
                <a:ln>
                  <a:noFill/>
                </a:ln>
                <a:solidFill>
                  <a:schemeClr val="bg1"/>
                </a:solidFill>
                <a:effectLst/>
                <a:uLnTx/>
                <a:uFillTx/>
                <a:latin typeface="Calibri" panose="020F0502020204030204"/>
                <a:ea typeface="+mn-ea"/>
                <a:cs typeface="+mn-cs"/>
              </a:rPr>
              <a:t>HydroRaft With Double Extended Base </a:t>
            </a:r>
            <a:endParaRPr kumimoji="0" lang="en-MT" sz="120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E5BA966-B186-8D0D-A903-A154DAD66CA3}"/>
              </a:ext>
            </a:extLst>
          </p:cNvPr>
          <p:cNvPicPr>
            <a:picLocks noChangeAspect="1"/>
          </p:cNvPicPr>
          <p:nvPr/>
        </p:nvPicPr>
        <p:blipFill>
          <a:blip r:embed="rId4"/>
          <a:stretch>
            <a:fillRect/>
          </a:stretch>
        </p:blipFill>
        <p:spPr>
          <a:xfrm>
            <a:off x="0" y="2440233"/>
            <a:ext cx="8544268" cy="4161735"/>
          </a:xfrm>
          <a:prstGeom prst="rect">
            <a:avLst/>
          </a:prstGeom>
        </p:spPr>
      </p:pic>
      <p:sp>
        <p:nvSpPr>
          <p:cNvPr id="9" name="TextBox 8">
            <a:extLst>
              <a:ext uri="{FF2B5EF4-FFF2-40B4-BE49-F238E27FC236}">
                <a16:creationId xmlns:a16="http://schemas.microsoft.com/office/drawing/2014/main" id="{BAAD4E3E-A6DA-C9C1-949C-FD5EDA38439F}"/>
              </a:ext>
            </a:extLst>
          </p:cNvPr>
          <p:cNvSpPr txBox="1"/>
          <p:nvPr/>
        </p:nvSpPr>
        <p:spPr>
          <a:xfrm>
            <a:off x="7781607" y="3624804"/>
            <a:ext cx="4410393" cy="369332"/>
          </a:xfrm>
          <a:prstGeom prst="rect">
            <a:avLst/>
          </a:prstGeom>
          <a:noFill/>
        </p:spPr>
        <p:txBody>
          <a:bodyPr wrap="square" rtlCol="0">
            <a:spAutoFit/>
          </a:bodyPr>
          <a:lstStyle/>
          <a:p>
            <a:r>
              <a:rPr lang="en-US" dirty="0"/>
              <a:t>Capacity of water/ 6m length= 2680 litres</a:t>
            </a:r>
            <a:endParaRPr lang="en-GB" dirty="0"/>
          </a:p>
        </p:txBody>
      </p:sp>
    </p:spTree>
    <p:extLst>
      <p:ext uri="{BB962C8B-B14F-4D97-AF65-F5344CB8AC3E}">
        <p14:creationId xmlns:p14="http://schemas.microsoft.com/office/powerpoint/2010/main" val="5447935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43904D4-7663-49F1-7425-E2965E4ACA09}"/>
              </a:ext>
            </a:extLst>
          </p:cNvPr>
          <p:cNvSpPr>
            <a:spLocks noGrp="1"/>
          </p:cNvSpPr>
          <p:nvPr>
            <p:ph type="ftr" sz="quarter" idx="14"/>
          </p:nvPr>
        </p:nvSpPr>
        <p:spPr/>
        <p:txBody>
          <a:bodyPr/>
          <a:lstStyle/>
          <a:p>
            <a:r>
              <a:rPr lang="en-US"/>
              <a:t>smartraft.co.uk</a:t>
            </a:r>
          </a:p>
        </p:txBody>
      </p:sp>
      <p:sp>
        <p:nvSpPr>
          <p:cNvPr id="6" name="Slide Number Placeholder 5">
            <a:extLst>
              <a:ext uri="{FF2B5EF4-FFF2-40B4-BE49-F238E27FC236}">
                <a16:creationId xmlns:a16="http://schemas.microsoft.com/office/drawing/2014/main" id="{DB39EA30-286E-1570-388F-DE886F85C90A}"/>
              </a:ext>
            </a:extLst>
          </p:cNvPr>
          <p:cNvSpPr>
            <a:spLocks noGrp="1"/>
          </p:cNvSpPr>
          <p:nvPr>
            <p:ph type="sldNum" sz="quarter" idx="15"/>
          </p:nvPr>
        </p:nvSpPr>
        <p:spPr/>
        <p:txBody>
          <a:bodyPr/>
          <a:lstStyle/>
          <a:p>
            <a:fld id="{CA8D9AD5-F248-4919-864A-CFD76CC027D6}" type="slidenum">
              <a:rPr lang="en-US" smtClean="0"/>
              <a:pPr/>
              <a:t>12</a:t>
            </a:fld>
            <a:endParaRPr lang="en-US"/>
          </a:p>
        </p:txBody>
      </p:sp>
      <p:pic>
        <p:nvPicPr>
          <p:cNvPr id="7" name="Picture 6" descr="A black background with white text">
            <a:extLst>
              <a:ext uri="{FF2B5EF4-FFF2-40B4-BE49-F238E27FC236}">
                <a16:creationId xmlns:a16="http://schemas.microsoft.com/office/drawing/2014/main" id="{C60C8C29-0022-5AE1-C25D-7C54C3995D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2889" y="-218424"/>
            <a:ext cx="4960214" cy="1984226"/>
          </a:xfrm>
          <a:prstGeom prst="rect">
            <a:avLst/>
          </a:prstGeom>
        </p:spPr>
      </p:pic>
      <p:sp>
        <p:nvSpPr>
          <p:cNvPr id="8" name="Title 1">
            <a:extLst>
              <a:ext uri="{FF2B5EF4-FFF2-40B4-BE49-F238E27FC236}">
                <a16:creationId xmlns:a16="http://schemas.microsoft.com/office/drawing/2014/main" id="{0BE1CEFE-C3CF-99D5-4512-D95459A87711}"/>
              </a:ext>
            </a:extLst>
          </p:cNvPr>
          <p:cNvSpPr>
            <a:spLocks noGrp="1"/>
          </p:cNvSpPr>
          <p:nvPr>
            <p:ph type="ctrTitle"/>
          </p:nvPr>
        </p:nvSpPr>
        <p:spPr>
          <a:xfrm>
            <a:off x="1415480" y="1458324"/>
            <a:ext cx="9144002" cy="360040"/>
          </a:xfrm>
        </p:spPr>
        <p:txBody>
          <a:bodyPr>
            <a:normAutofit fontScale="90000"/>
          </a:bodyPr>
          <a:lstStyle/>
          <a:p>
            <a:r>
              <a:rPr lang="en-GB" sz="2000" dirty="0">
                <a:latin typeface="Montserrat Medium" panose="00000600000000000000" pitchFamily="2" charset="0"/>
              </a:rPr>
              <a:t>Work Smarter Not Harder with Smartraft</a:t>
            </a:r>
            <a:r>
              <a:rPr lang="en-GB" sz="2000" baseline="30000" dirty="0">
                <a:latin typeface="Montserrat Medium" panose="00000600000000000000" pitchFamily="2" charset="0"/>
              </a:rPr>
              <a:t>®</a:t>
            </a:r>
          </a:p>
        </p:txBody>
      </p:sp>
      <p:sp>
        <p:nvSpPr>
          <p:cNvPr id="2" name="TextBox 1">
            <a:extLst>
              <a:ext uri="{FF2B5EF4-FFF2-40B4-BE49-F238E27FC236}">
                <a16:creationId xmlns:a16="http://schemas.microsoft.com/office/drawing/2014/main" id="{9E4359C4-D001-365B-E09E-ED1524F67A08}"/>
              </a:ext>
            </a:extLst>
          </p:cNvPr>
          <p:cNvSpPr txBox="1"/>
          <p:nvPr/>
        </p:nvSpPr>
        <p:spPr>
          <a:xfrm>
            <a:off x="0" y="1765802"/>
            <a:ext cx="12192000" cy="369332"/>
          </a:xfrm>
          <a:prstGeom prst="rect">
            <a:avLst/>
          </a:prstGeom>
          <a:solidFill>
            <a:schemeClr val="accent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latin typeface="Montserrat Medium" panose="00000600000000000000" pitchFamily="2" charset="0"/>
                <a:ea typeface="+mj-ea"/>
                <a:cs typeface="+mj-cs"/>
              </a:rPr>
              <a:t>Silt collection Tray</a:t>
            </a:r>
            <a:endParaRPr lang="en-MT" dirty="0">
              <a:solidFill>
                <a:schemeClr val="bg1"/>
              </a:solidFill>
              <a:latin typeface="Montserrat Medium" panose="00000600000000000000" pitchFamily="2" charset="0"/>
              <a:ea typeface="+mj-ea"/>
              <a:cs typeface="+mj-cs"/>
            </a:endParaRPr>
          </a:p>
        </p:txBody>
      </p:sp>
      <p:sp>
        <p:nvSpPr>
          <p:cNvPr id="10" name="TextBox 9">
            <a:extLst>
              <a:ext uri="{FF2B5EF4-FFF2-40B4-BE49-F238E27FC236}">
                <a16:creationId xmlns:a16="http://schemas.microsoft.com/office/drawing/2014/main" id="{98BA2392-F9F3-7244-1E8C-477B96CE65FA}"/>
              </a:ext>
            </a:extLst>
          </p:cNvPr>
          <p:cNvSpPr txBox="1"/>
          <p:nvPr/>
        </p:nvSpPr>
        <p:spPr>
          <a:xfrm>
            <a:off x="3394553" y="2262318"/>
            <a:ext cx="4778671" cy="4401205"/>
          </a:xfrm>
          <a:prstGeom prst="rect">
            <a:avLst/>
          </a:prstGeom>
          <a:noFill/>
        </p:spPr>
        <p:txBody>
          <a:bodyPr wrap="square" lIns="91440" tIns="45720" rIns="91440" bIns="45720" rtlCol="0" anchor="t">
            <a:spAutoFit/>
          </a:bodyPr>
          <a:lstStyle/>
          <a:p>
            <a:r>
              <a:rPr lang="en-US" sz="1400" dirty="0">
                <a:latin typeface="Arial" panose="020B0604020202020204" pitchFamily="34" charset="0"/>
                <a:cs typeface="Arial" panose="020B0604020202020204" pitchFamily="34" charset="0"/>
              </a:rPr>
              <a:t>A silt collection tray is inserted in the Hydroraft before the initial Hydro block. The silt collection tray prevents, soils, sediments &amp; metals from entering the Hydrorock drainage system.</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After installation, periodic cleaning of the silt collection tray will need to be conducted. This can be conducted in line with cyclical maintenance of VRS systems.</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The image shown on the left, demonstrates the construction of the silt Collection tray. When installed the unit is wrapped in geotextile, to collect the silts.</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Unlike conventional systems, any silt run of collecting on the road edge can be easily swept with a road sweeper.</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Silt collection tray is manufactured from mild steel &amp; galvanised to ISO 1461. Anticipated lifespan of silt collection tray 25 years based on atmospheric conditions in line with the galvanic corrosion table.</a:t>
            </a:r>
          </a:p>
        </p:txBody>
      </p:sp>
      <p:pic>
        <p:nvPicPr>
          <p:cNvPr id="15" name="Picture 14" descr="A metal frame with wood and wire&#10;&#10;Description automatically generated with medium confidence">
            <a:extLst>
              <a:ext uri="{FF2B5EF4-FFF2-40B4-BE49-F238E27FC236}">
                <a16:creationId xmlns:a16="http://schemas.microsoft.com/office/drawing/2014/main" id="{5EFFF1B6-8939-F650-F318-B286A4A3ED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7669" y="2262318"/>
            <a:ext cx="3013194" cy="4017592"/>
          </a:xfrm>
          <a:prstGeom prst="rect">
            <a:avLst/>
          </a:prstGeom>
        </p:spPr>
      </p:pic>
      <p:pic>
        <p:nvPicPr>
          <p:cNvPr id="4" name="Picture 3" descr="A road with a metal guard rail&#10;&#10;Description automatically generated">
            <a:extLst>
              <a:ext uri="{FF2B5EF4-FFF2-40B4-BE49-F238E27FC236}">
                <a16:creationId xmlns:a16="http://schemas.microsoft.com/office/drawing/2014/main" id="{B79E626A-9DEF-B588-DF09-810FE17308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18850" y="3069773"/>
            <a:ext cx="3004252" cy="2253188"/>
          </a:xfrm>
          <a:prstGeom prst="rect">
            <a:avLst/>
          </a:prstGeom>
        </p:spPr>
      </p:pic>
    </p:spTree>
    <p:extLst>
      <p:ext uri="{BB962C8B-B14F-4D97-AF65-F5344CB8AC3E}">
        <p14:creationId xmlns:p14="http://schemas.microsoft.com/office/powerpoint/2010/main" val="9620266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ooter Placeholder 13">
            <a:extLst>
              <a:ext uri="{FF2B5EF4-FFF2-40B4-BE49-F238E27FC236}">
                <a16:creationId xmlns:a16="http://schemas.microsoft.com/office/drawing/2014/main" id="{8B82A394-4CC7-4558-838E-E5B667C34649}"/>
              </a:ext>
            </a:extLst>
          </p:cNvPr>
          <p:cNvSpPr>
            <a:spLocks noGrp="1"/>
          </p:cNvSpPr>
          <p:nvPr>
            <p:ph type="ftr" sz="quarter" idx="14"/>
          </p:nvPr>
        </p:nvSpPr>
        <p:spPr/>
        <p:txBody>
          <a:bodyPr/>
          <a:lstStyle/>
          <a:p>
            <a:pPr algn="ctr"/>
            <a:r>
              <a:rPr lang="en-US"/>
              <a:t>smartraft.co.uk</a:t>
            </a:r>
          </a:p>
        </p:txBody>
      </p:sp>
      <p:sp>
        <p:nvSpPr>
          <p:cNvPr id="10" name="Title 1">
            <a:extLst>
              <a:ext uri="{FF2B5EF4-FFF2-40B4-BE49-F238E27FC236}">
                <a16:creationId xmlns:a16="http://schemas.microsoft.com/office/drawing/2014/main" id="{7FF0A667-9E2D-46CB-A7F3-75EDAFD7E08A}"/>
              </a:ext>
            </a:extLst>
          </p:cNvPr>
          <p:cNvSpPr>
            <a:spLocks noGrp="1"/>
          </p:cNvSpPr>
          <p:nvPr>
            <p:ph type="ctrTitle"/>
          </p:nvPr>
        </p:nvSpPr>
        <p:spPr>
          <a:xfrm>
            <a:off x="1415480" y="1458324"/>
            <a:ext cx="9144002" cy="360040"/>
          </a:xfrm>
        </p:spPr>
        <p:txBody>
          <a:bodyPr>
            <a:normAutofit fontScale="90000"/>
          </a:bodyPr>
          <a:lstStyle/>
          <a:p>
            <a:r>
              <a:rPr lang="en-GB" sz="2000">
                <a:latin typeface="Montserrat Medium" panose="00000600000000000000" pitchFamily="2" charset="0"/>
              </a:rPr>
              <a:t>Work Smarter Not Harder with Smartraft</a:t>
            </a:r>
            <a:r>
              <a:rPr lang="en-GB" sz="2000" baseline="30000">
                <a:latin typeface="Montserrat Medium" panose="00000600000000000000" pitchFamily="2" charset="0"/>
              </a:rPr>
              <a:t>®</a:t>
            </a:r>
          </a:p>
        </p:txBody>
      </p:sp>
      <p:pic>
        <p:nvPicPr>
          <p:cNvPr id="5" name="Picture 4" descr="A black background with white text">
            <a:extLst>
              <a:ext uri="{FF2B5EF4-FFF2-40B4-BE49-F238E27FC236}">
                <a16:creationId xmlns:a16="http://schemas.microsoft.com/office/drawing/2014/main" id="{07468DB9-3A40-FC77-FE69-B4A442B3B6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2889" y="-218424"/>
            <a:ext cx="4960214" cy="1984226"/>
          </a:xfrm>
          <a:prstGeom prst="rect">
            <a:avLst/>
          </a:prstGeom>
        </p:spPr>
      </p:pic>
      <p:sp>
        <p:nvSpPr>
          <p:cNvPr id="3" name="TextBox 2">
            <a:extLst>
              <a:ext uri="{FF2B5EF4-FFF2-40B4-BE49-F238E27FC236}">
                <a16:creationId xmlns:a16="http://schemas.microsoft.com/office/drawing/2014/main" id="{318195C9-28E6-D448-E1C8-58B8CD1EC22D}"/>
              </a:ext>
            </a:extLst>
          </p:cNvPr>
          <p:cNvSpPr txBox="1"/>
          <p:nvPr/>
        </p:nvSpPr>
        <p:spPr>
          <a:xfrm>
            <a:off x="0" y="1763551"/>
            <a:ext cx="12192000" cy="369332"/>
          </a:xfrm>
          <a:prstGeom prst="rect">
            <a:avLst/>
          </a:prstGeom>
          <a:solidFill>
            <a:schemeClr val="accent2"/>
          </a:solidFill>
        </p:spPr>
        <p:txBody>
          <a:bodyPr wrap="square" rtlCol="0">
            <a:spAutoFit/>
          </a:bodyPr>
          <a:lstStyle/>
          <a:p>
            <a:pPr algn="ctr"/>
            <a:r>
              <a:rPr lang="en-US" dirty="0">
                <a:solidFill>
                  <a:schemeClr val="bg1"/>
                </a:solidFill>
                <a:highlight>
                  <a:srgbClr val="0DB5E3"/>
                </a:highlight>
              </a:rPr>
              <a:t>Summary</a:t>
            </a:r>
            <a:endParaRPr lang="en-GB" dirty="0">
              <a:solidFill>
                <a:schemeClr val="bg1"/>
              </a:solidFill>
              <a:highlight>
                <a:srgbClr val="0DB5E3"/>
              </a:highlight>
            </a:endParaRPr>
          </a:p>
        </p:txBody>
      </p:sp>
      <p:sp>
        <p:nvSpPr>
          <p:cNvPr id="2" name="TextBox 1">
            <a:extLst>
              <a:ext uri="{FF2B5EF4-FFF2-40B4-BE49-F238E27FC236}">
                <a16:creationId xmlns:a16="http://schemas.microsoft.com/office/drawing/2014/main" id="{39D3BEB7-51BE-0D49-98C6-10352A9D1564}"/>
              </a:ext>
            </a:extLst>
          </p:cNvPr>
          <p:cNvSpPr txBox="1"/>
          <p:nvPr/>
        </p:nvSpPr>
        <p:spPr>
          <a:xfrm>
            <a:off x="127819" y="2192199"/>
            <a:ext cx="5174917" cy="507831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200" dirty="0">
                <a:latin typeface="Arial"/>
                <a:cs typeface="Arial"/>
              </a:rPr>
              <a:t>Hydroraft can be supplied with the ability to incorporate VRS systems or as a load bearing drainage system installed without VRS.</a:t>
            </a:r>
          </a:p>
          <a:p>
            <a:pPr marL="285750" indent="-28575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Hydrorock is reliable and maintenance friendly system with a life span of 50 years.</a:t>
            </a:r>
          </a:p>
          <a:p>
            <a:pPr marL="285750" indent="-28575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As the Hydrorock block is wrapped in a geotextile, root infiltration is not a problem, root growth does not have a negative effect on the operation of the system.</a:t>
            </a:r>
          </a:p>
          <a:p>
            <a:pPr marL="285750" indent="-28575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dirty="0">
                <a:highlight>
                  <a:srgbClr val="FFFFFF"/>
                </a:highlight>
                <a:latin typeface="Arial" panose="020B0604020202020204" pitchFamily="34" charset="0"/>
                <a:cs typeface="Arial" panose="020B0604020202020204" pitchFamily="34" charset="0"/>
              </a:rPr>
              <a:t>Removes Pollutants from road runoff: 80% of Suspended Solids; 70% Oil &amp; PAHs;     80% Copper; 51% Zinc, and facilitates removal of dissolved metals / solids / fertilisers / nitrates</a:t>
            </a:r>
          </a:p>
          <a:p>
            <a:pPr marL="285750" indent="-285750">
              <a:buFont typeface="Arial" panose="020B0604020202020204" pitchFamily="34" charset="0"/>
              <a:buChar char="•"/>
            </a:pPr>
            <a:endParaRPr lang="en-GB" sz="1200" dirty="0">
              <a:highlight>
                <a:srgbClr val="FFFFFF"/>
              </a:highligh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dirty="0">
                <a:highlight>
                  <a:srgbClr val="FFFFFF"/>
                </a:highlight>
                <a:latin typeface="Arial" panose="020B0604020202020204" pitchFamily="34" charset="0"/>
                <a:cs typeface="Arial" panose="020B0604020202020204" pitchFamily="34" charset="0"/>
              </a:rPr>
              <a:t>End of Life- Product fully recyclable</a:t>
            </a:r>
          </a:p>
          <a:p>
            <a:pPr marL="285750" indent="-285750">
              <a:buFont typeface="Arial" panose="020B0604020202020204" pitchFamily="34" charset="0"/>
              <a:buChar char="•"/>
            </a:pPr>
            <a:endParaRPr lang="en-GB" sz="1200" dirty="0">
              <a:highlight>
                <a:srgbClr val="FFFFFF"/>
              </a:highligh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200" dirty="0">
                <a:highlight>
                  <a:srgbClr val="FFFFFF"/>
                </a:highlight>
                <a:latin typeface="Arial" panose="020B0604020202020204" pitchFamily="34" charset="0"/>
                <a:cs typeface="Arial" panose="020B0604020202020204" pitchFamily="34" charset="0"/>
              </a:rPr>
              <a:t>Hydrorock maintains the natural water cycle</a:t>
            </a:r>
          </a:p>
          <a:p>
            <a:pPr marL="285750" indent="-285750">
              <a:buFont typeface="Arial" panose="020B0604020202020204" pitchFamily="34" charset="0"/>
              <a:buChar char="•"/>
            </a:pPr>
            <a:endParaRPr lang="en-US" sz="1200" dirty="0">
              <a:highlight>
                <a:srgbClr val="FFFFFF"/>
              </a:highligh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Easy to inspect &amp; clean</a:t>
            </a:r>
          </a:p>
          <a:p>
            <a:pPr marL="285750" indent="-285750">
              <a:buFont typeface="Arial" panose="020B0604020202020204" pitchFamily="34" charset="0"/>
              <a:buChar char="•"/>
            </a:pPr>
            <a:endParaRPr lang="en-US" sz="1200" dirty="0">
              <a:highlight>
                <a:srgbClr val="FFFFFF"/>
              </a:highligh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200" dirty="0">
                <a:highlight>
                  <a:srgbClr val="FFFFFF"/>
                </a:highlight>
                <a:latin typeface="Arial" panose="020B0604020202020204" pitchFamily="34" charset="0"/>
                <a:cs typeface="Arial" panose="020B0604020202020204" pitchFamily="34" charset="0"/>
              </a:rPr>
              <a:t>A combined system for VRS &amp; drainage installations.</a:t>
            </a:r>
          </a:p>
          <a:p>
            <a:pPr marL="285750" indent="-285750">
              <a:buFont typeface="Arial" panose="020B0604020202020204" pitchFamily="34" charset="0"/>
              <a:buChar char="•"/>
            </a:pPr>
            <a:endParaRPr lang="en-GB" sz="1200" dirty="0">
              <a:highlight>
                <a:srgbClr val="FFFFFF"/>
              </a:highlight>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200" dirty="0">
              <a:highlight>
                <a:srgbClr val="FFFFFF"/>
              </a:highlight>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200" dirty="0">
              <a:highlight>
                <a:srgbClr val="FFFFFF"/>
              </a:highlight>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p:txBody>
      </p:sp>
      <p:pic>
        <p:nvPicPr>
          <p:cNvPr id="7" name="Picture 6" descr="A road with a white strip of plastic&#10;&#10;Description automatically generated with medium confidence">
            <a:extLst>
              <a:ext uri="{FF2B5EF4-FFF2-40B4-BE49-F238E27FC236}">
                <a16:creationId xmlns:a16="http://schemas.microsoft.com/office/drawing/2014/main" id="{CF1FCCEB-3CBA-BC36-5AED-6F8FEED57D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30612" y="2333863"/>
            <a:ext cx="2193179" cy="4082977"/>
          </a:xfrm>
          <a:prstGeom prst="rect">
            <a:avLst/>
          </a:prstGeom>
        </p:spPr>
      </p:pic>
      <p:pic>
        <p:nvPicPr>
          <p:cNvPr id="9" name="Picture 8" descr="A road with a metal guard rail&#10;&#10;Description automatically generated">
            <a:extLst>
              <a:ext uri="{FF2B5EF4-FFF2-40B4-BE49-F238E27FC236}">
                <a16:creationId xmlns:a16="http://schemas.microsoft.com/office/drawing/2014/main" id="{68B14469-A44F-007E-3B02-824198E9D8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94105" y="2333097"/>
            <a:ext cx="2712437" cy="2034328"/>
          </a:xfrm>
          <a:prstGeom prst="rect">
            <a:avLst/>
          </a:prstGeom>
        </p:spPr>
      </p:pic>
      <p:pic>
        <p:nvPicPr>
          <p:cNvPr id="12" name="Picture 11" descr="A road with trees in the background&#10;&#10;Description automatically generated">
            <a:extLst>
              <a:ext uri="{FF2B5EF4-FFF2-40B4-BE49-F238E27FC236}">
                <a16:creationId xmlns:a16="http://schemas.microsoft.com/office/drawing/2014/main" id="{BECBA527-B7CE-67E9-F909-9BA5E5591C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94104" y="4382511"/>
            <a:ext cx="2712438" cy="2034329"/>
          </a:xfrm>
          <a:prstGeom prst="rect">
            <a:avLst/>
          </a:prstGeom>
        </p:spPr>
      </p:pic>
    </p:spTree>
    <p:extLst>
      <p:ext uri="{BB962C8B-B14F-4D97-AF65-F5344CB8AC3E}">
        <p14:creationId xmlns:p14="http://schemas.microsoft.com/office/powerpoint/2010/main" val="17394783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13F9A78-48DC-426B-5A71-16F7D0EEEA54}"/>
              </a:ext>
            </a:extLst>
          </p:cNvPr>
          <p:cNvSpPr txBox="1"/>
          <p:nvPr/>
        </p:nvSpPr>
        <p:spPr>
          <a:xfrm>
            <a:off x="2639615" y="2488941"/>
            <a:ext cx="6912768" cy="1508105"/>
          </a:xfrm>
          <a:prstGeom prst="rect">
            <a:avLst/>
          </a:prstGeom>
          <a:noFill/>
        </p:spPr>
        <p:txBody>
          <a:bodyPr wrap="square" rtlCol="0">
            <a:spAutoFit/>
          </a:bodyPr>
          <a:lstStyle/>
          <a:p>
            <a:pPr algn="ctr"/>
            <a:r>
              <a:rPr lang="en-US" sz="2800" b="1" dirty="0">
                <a:solidFill>
                  <a:schemeClr val="bg1"/>
                </a:solidFill>
              </a:rPr>
              <a:t>INNOVATION</a:t>
            </a:r>
          </a:p>
          <a:p>
            <a:r>
              <a:rPr lang="en-US" dirty="0">
                <a:solidFill>
                  <a:schemeClr val="bg1"/>
                </a:solidFill>
              </a:rPr>
              <a:t>			       AND</a:t>
            </a:r>
          </a:p>
          <a:p>
            <a:pPr algn="ctr"/>
            <a:r>
              <a:rPr lang="en-US" sz="2800" b="1" dirty="0">
                <a:solidFill>
                  <a:schemeClr val="bg1"/>
                </a:solidFill>
              </a:rPr>
              <a:t>Performance you can depend on</a:t>
            </a:r>
            <a:endParaRPr lang="en-US" sz="2800" b="1" dirty="0"/>
          </a:p>
          <a:p>
            <a:endParaRPr lang="en-GB" dirty="0"/>
          </a:p>
        </p:txBody>
      </p:sp>
      <p:pic>
        <p:nvPicPr>
          <p:cNvPr id="4" name="Picture 3" descr="A black background with white text">
            <a:extLst>
              <a:ext uri="{FF2B5EF4-FFF2-40B4-BE49-F238E27FC236}">
                <a16:creationId xmlns:a16="http://schemas.microsoft.com/office/drawing/2014/main" id="{054695C1-445F-3CC4-80AB-A5348A6A23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23592" y="-250011"/>
            <a:ext cx="7776864" cy="3110966"/>
          </a:xfrm>
          <a:prstGeom prst="rect">
            <a:avLst/>
          </a:prstGeom>
        </p:spPr>
      </p:pic>
      <p:sp>
        <p:nvSpPr>
          <p:cNvPr id="3" name="TextBox 2">
            <a:extLst>
              <a:ext uri="{FF2B5EF4-FFF2-40B4-BE49-F238E27FC236}">
                <a16:creationId xmlns:a16="http://schemas.microsoft.com/office/drawing/2014/main" id="{2E89F3C5-F70B-56F1-B6C3-7FD12510538C}"/>
              </a:ext>
            </a:extLst>
          </p:cNvPr>
          <p:cNvSpPr txBox="1"/>
          <p:nvPr/>
        </p:nvSpPr>
        <p:spPr>
          <a:xfrm>
            <a:off x="1622322" y="4183052"/>
            <a:ext cx="8947355" cy="120032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If you would like to</a:t>
            </a:r>
            <a:r>
              <a:rPr lang="en-US" sz="1800" dirty="0">
                <a:solidFill>
                  <a:schemeClr val="bg1"/>
                </a:solidFill>
              </a:rPr>
              <a:t> understand how Smartraft® can help you on your next </a:t>
            </a:r>
            <a:r>
              <a:rPr lang="en-US" dirty="0">
                <a:solidFill>
                  <a:schemeClr val="bg1"/>
                </a:solidFill>
              </a:rPr>
              <a:t>project</a:t>
            </a:r>
            <a:r>
              <a:rPr lang="en-US" sz="1800" dirty="0">
                <a:solidFill>
                  <a:schemeClr val="bg1"/>
                </a:solidFill>
              </a:rPr>
              <a:t>, or have any</a:t>
            </a:r>
            <a:r>
              <a:rPr lang="en-US" dirty="0">
                <a:solidFill>
                  <a:schemeClr val="bg1"/>
                </a:solidFill>
              </a:rPr>
              <a:t> </a:t>
            </a:r>
            <a:r>
              <a:rPr lang="en-US" sz="1800" dirty="0">
                <a:solidFill>
                  <a:schemeClr val="bg1"/>
                </a:solidFill>
              </a:rPr>
              <a:t> </a:t>
            </a:r>
            <a:r>
              <a:rPr lang="en-US" dirty="0">
                <a:solidFill>
                  <a:schemeClr val="bg1"/>
                </a:solidFill>
              </a:rPr>
              <a:t>questions please do not hesitate to contact-</a:t>
            </a:r>
            <a:endParaRPr lang="en-US" sz="1800" dirty="0">
              <a:solidFill>
                <a:schemeClr val="bg1"/>
              </a:solidFill>
            </a:endParaRPr>
          </a:p>
          <a:p>
            <a:endParaRPr lang="en-US" dirty="0">
              <a:solidFill>
                <a:schemeClr val="bg1"/>
              </a:solidFill>
            </a:endParaRPr>
          </a:p>
          <a:p>
            <a:pPr algn="ctr"/>
            <a:r>
              <a:rPr lang="en-US" sz="1800" dirty="0">
                <a:solidFill>
                  <a:schemeClr val="bg1"/>
                </a:solidFill>
              </a:rPr>
              <a:t> </a:t>
            </a:r>
            <a:r>
              <a:rPr lang="en-US" sz="1800" dirty="0">
                <a:solidFill>
                  <a:schemeClr val="bg1"/>
                </a:solidFill>
                <a:hlinkClick r:id="rId4">
                  <a:extLst>
                    <a:ext uri="{A12FA001-AC4F-418D-AE19-62706E023703}">
                      <ahyp:hlinkClr xmlns:ahyp="http://schemas.microsoft.com/office/drawing/2018/hyperlinkcolor" val="tx"/>
                    </a:ext>
                  </a:extLst>
                </a:hlinkClick>
              </a:rPr>
              <a:t>Kevindavies@smartraft.co.uk</a:t>
            </a:r>
            <a:r>
              <a:rPr lang="en-US" sz="1800" dirty="0">
                <a:solidFill>
                  <a:schemeClr val="bg1"/>
                </a:solidFill>
              </a:rPr>
              <a:t> for further details</a:t>
            </a:r>
          </a:p>
        </p:txBody>
      </p:sp>
    </p:spTree>
    <p:extLst>
      <p:ext uri="{BB962C8B-B14F-4D97-AF65-F5344CB8AC3E}">
        <p14:creationId xmlns:p14="http://schemas.microsoft.com/office/powerpoint/2010/main" val="82834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ooter Placeholder 13">
            <a:extLst>
              <a:ext uri="{FF2B5EF4-FFF2-40B4-BE49-F238E27FC236}">
                <a16:creationId xmlns:a16="http://schemas.microsoft.com/office/drawing/2014/main" id="{8B82A394-4CC7-4558-838E-E5B667C34649}"/>
              </a:ext>
            </a:extLst>
          </p:cNvPr>
          <p:cNvSpPr>
            <a:spLocks noGrp="1"/>
          </p:cNvSpPr>
          <p:nvPr>
            <p:ph type="ftr" sz="quarter" idx="14"/>
          </p:nvPr>
        </p:nvSpPr>
        <p:spPr/>
        <p:txBody>
          <a:bodyPr/>
          <a:lstStyle/>
          <a:p>
            <a:pPr algn="ctr"/>
            <a:r>
              <a:rPr lang="en-US"/>
              <a:t>smartraft.co.uk</a:t>
            </a:r>
          </a:p>
        </p:txBody>
      </p:sp>
      <p:sp>
        <p:nvSpPr>
          <p:cNvPr id="10" name="Title 1">
            <a:extLst>
              <a:ext uri="{FF2B5EF4-FFF2-40B4-BE49-F238E27FC236}">
                <a16:creationId xmlns:a16="http://schemas.microsoft.com/office/drawing/2014/main" id="{7FF0A667-9E2D-46CB-A7F3-75EDAFD7E08A}"/>
              </a:ext>
            </a:extLst>
          </p:cNvPr>
          <p:cNvSpPr>
            <a:spLocks noGrp="1"/>
          </p:cNvSpPr>
          <p:nvPr>
            <p:ph type="ctrTitle"/>
          </p:nvPr>
        </p:nvSpPr>
        <p:spPr>
          <a:xfrm>
            <a:off x="1415480" y="1458324"/>
            <a:ext cx="9144002" cy="360040"/>
          </a:xfrm>
        </p:spPr>
        <p:txBody>
          <a:bodyPr>
            <a:normAutofit fontScale="90000"/>
          </a:bodyPr>
          <a:lstStyle/>
          <a:p>
            <a:r>
              <a:rPr lang="en-GB" sz="2000">
                <a:latin typeface="Montserrat Medium" panose="00000600000000000000" pitchFamily="2" charset="0"/>
              </a:rPr>
              <a:t>Work Smarter Not Harder with Smartraft</a:t>
            </a:r>
            <a:r>
              <a:rPr lang="en-GB" sz="2000" baseline="30000">
                <a:latin typeface="Montserrat Medium" panose="00000600000000000000" pitchFamily="2" charset="0"/>
              </a:rPr>
              <a:t>®</a:t>
            </a:r>
          </a:p>
        </p:txBody>
      </p:sp>
      <p:pic>
        <p:nvPicPr>
          <p:cNvPr id="5" name="Picture 4" descr="A black background with white text">
            <a:extLst>
              <a:ext uri="{FF2B5EF4-FFF2-40B4-BE49-F238E27FC236}">
                <a16:creationId xmlns:a16="http://schemas.microsoft.com/office/drawing/2014/main" id="{07468DB9-3A40-FC77-FE69-B4A442B3B6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2889" y="-218424"/>
            <a:ext cx="4960214" cy="1984226"/>
          </a:xfrm>
          <a:prstGeom prst="rect">
            <a:avLst/>
          </a:prstGeom>
        </p:spPr>
      </p:pic>
      <p:sp>
        <p:nvSpPr>
          <p:cNvPr id="3" name="TextBox 2">
            <a:extLst>
              <a:ext uri="{FF2B5EF4-FFF2-40B4-BE49-F238E27FC236}">
                <a16:creationId xmlns:a16="http://schemas.microsoft.com/office/drawing/2014/main" id="{318195C9-28E6-D448-E1C8-58B8CD1EC22D}"/>
              </a:ext>
            </a:extLst>
          </p:cNvPr>
          <p:cNvSpPr txBox="1"/>
          <p:nvPr/>
        </p:nvSpPr>
        <p:spPr>
          <a:xfrm>
            <a:off x="0" y="1763551"/>
            <a:ext cx="12192000" cy="369332"/>
          </a:xfrm>
          <a:prstGeom prst="rect">
            <a:avLst/>
          </a:prstGeom>
          <a:solidFill>
            <a:schemeClr val="accent2"/>
          </a:solidFill>
        </p:spPr>
        <p:txBody>
          <a:bodyPr wrap="square" rtlCol="0">
            <a:spAutoFit/>
          </a:bodyPr>
          <a:lstStyle/>
          <a:p>
            <a:pPr algn="ctr"/>
            <a:r>
              <a:rPr lang="en-US" dirty="0">
                <a:solidFill>
                  <a:schemeClr val="bg1"/>
                </a:solidFill>
                <a:highlight>
                  <a:srgbClr val="0DB5E3"/>
                </a:highlight>
              </a:rPr>
              <a:t>Overview</a:t>
            </a:r>
            <a:endParaRPr lang="en-GB" dirty="0">
              <a:solidFill>
                <a:schemeClr val="bg1"/>
              </a:solidFill>
              <a:highlight>
                <a:srgbClr val="0DB5E3"/>
              </a:highlight>
            </a:endParaRPr>
          </a:p>
        </p:txBody>
      </p:sp>
      <p:sp>
        <p:nvSpPr>
          <p:cNvPr id="2" name="TextBox 1">
            <a:extLst>
              <a:ext uri="{FF2B5EF4-FFF2-40B4-BE49-F238E27FC236}">
                <a16:creationId xmlns:a16="http://schemas.microsoft.com/office/drawing/2014/main" id="{39D3BEB7-51BE-0D49-98C6-10352A9D1564}"/>
              </a:ext>
            </a:extLst>
          </p:cNvPr>
          <p:cNvSpPr txBox="1"/>
          <p:nvPr/>
        </p:nvSpPr>
        <p:spPr>
          <a:xfrm>
            <a:off x="127819" y="2192199"/>
            <a:ext cx="5174917" cy="507831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200" dirty="0">
                <a:latin typeface="Arial"/>
                <a:cs typeface="Arial"/>
              </a:rPr>
              <a:t>Hydroraft can be supplied with the ability to incorporate VRS systems or as a load bearing drainage system installed without VRS.</a:t>
            </a:r>
          </a:p>
          <a:p>
            <a:pPr marL="285750" indent="-28575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Hydrorock is reliable and maintenance friendly system with a life span of 50 years.</a:t>
            </a:r>
          </a:p>
          <a:p>
            <a:pPr marL="285750" indent="-28575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As the Hydrorock block is wrapped in a geotextile, root infiltration is not a problem, root growth does not have a negative effect on the operation of the system.</a:t>
            </a:r>
          </a:p>
          <a:p>
            <a:pPr marL="285750" indent="-28575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dirty="0">
                <a:highlight>
                  <a:srgbClr val="FFFFFF"/>
                </a:highlight>
                <a:latin typeface="Arial" panose="020B0604020202020204" pitchFamily="34" charset="0"/>
                <a:cs typeface="Arial" panose="020B0604020202020204" pitchFamily="34" charset="0"/>
              </a:rPr>
              <a:t>Removes Pollutants from road runoff: 80% of Suspended Solids; 70% Oil &amp; PAHs;     80% Copper; 51% Zinc, and facilitates removal of dissolved metals / solids / fertilisers / nitrates</a:t>
            </a:r>
          </a:p>
          <a:p>
            <a:pPr marL="285750" indent="-285750">
              <a:buFont typeface="Arial" panose="020B0604020202020204" pitchFamily="34" charset="0"/>
              <a:buChar char="•"/>
            </a:pPr>
            <a:endParaRPr lang="en-GB" sz="1200" dirty="0">
              <a:highlight>
                <a:srgbClr val="FFFFFF"/>
              </a:highligh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dirty="0">
                <a:highlight>
                  <a:srgbClr val="FFFFFF"/>
                </a:highlight>
                <a:latin typeface="Arial" panose="020B0604020202020204" pitchFamily="34" charset="0"/>
                <a:cs typeface="Arial" panose="020B0604020202020204" pitchFamily="34" charset="0"/>
              </a:rPr>
              <a:t>End of Life- Product fully recyclable</a:t>
            </a:r>
          </a:p>
          <a:p>
            <a:pPr marL="285750" indent="-285750">
              <a:buFont typeface="Arial" panose="020B0604020202020204" pitchFamily="34" charset="0"/>
              <a:buChar char="•"/>
            </a:pPr>
            <a:endParaRPr lang="en-GB" sz="1200" dirty="0">
              <a:highlight>
                <a:srgbClr val="FFFFFF"/>
              </a:highligh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200" dirty="0">
                <a:highlight>
                  <a:srgbClr val="FFFFFF"/>
                </a:highlight>
                <a:latin typeface="Arial" panose="020B0604020202020204" pitchFamily="34" charset="0"/>
                <a:cs typeface="Arial" panose="020B0604020202020204" pitchFamily="34" charset="0"/>
              </a:rPr>
              <a:t>Hydrorock maintains the natural water cycle</a:t>
            </a:r>
          </a:p>
          <a:p>
            <a:pPr marL="285750" indent="-285750">
              <a:buFont typeface="Arial" panose="020B0604020202020204" pitchFamily="34" charset="0"/>
              <a:buChar char="•"/>
            </a:pPr>
            <a:endParaRPr lang="en-US" sz="1200" dirty="0">
              <a:highlight>
                <a:srgbClr val="FFFFFF"/>
              </a:highligh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Easy to inspect &amp; clean</a:t>
            </a:r>
          </a:p>
          <a:p>
            <a:pPr marL="285750" indent="-285750">
              <a:buFont typeface="Arial" panose="020B0604020202020204" pitchFamily="34" charset="0"/>
              <a:buChar char="•"/>
            </a:pPr>
            <a:endParaRPr lang="en-US" sz="1200" dirty="0">
              <a:highlight>
                <a:srgbClr val="FFFFFF"/>
              </a:highligh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200" dirty="0">
                <a:highlight>
                  <a:srgbClr val="FFFFFF"/>
                </a:highlight>
                <a:latin typeface="Arial" panose="020B0604020202020204" pitchFamily="34" charset="0"/>
                <a:cs typeface="Arial" panose="020B0604020202020204" pitchFamily="34" charset="0"/>
              </a:rPr>
              <a:t>A combined system for VRS &amp; drainage installations.</a:t>
            </a:r>
          </a:p>
          <a:p>
            <a:pPr marL="285750" indent="-285750">
              <a:buFont typeface="Arial" panose="020B0604020202020204" pitchFamily="34" charset="0"/>
              <a:buChar char="•"/>
            </a:pPr>
            <a:endParaRPr lang="en-GB" sz="1200" dirty="0">
              <a:highlight>
                <a:srgbClr val="FFFFFF"/>
              </a:highlight>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200" dirty="0">
              <a:highlight>
                <a:srgbClr val="FFFFFF"/>
              </a:highlight>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200" dirty="0">
              <a:highlight>
                <a:srgbClr val="FFFFFF"/>
              </a:highlight>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p:txBody>
      </p:sp>
      <p:pic>
        <p:nvPicPr>
          <p:cNvPr id="7" name="Picture 6" descr="A road with a white strip of plastic&#10;&#10;Description automatically generated with medium confidence">
            <a:extLst>
              <a:ext uri="{FF2B5EF4-FFF2-40B4-BE49-F238E27FC236}">
                <a16:creationId xmlns:a16="http://schemas.microsoft.com/office/drawing/2014/main" id="{CF1FCCEB-3CBA-BC36-5AED-6F8FEED57D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30612" y="2333863"/>
            <a:ext cx="2193179" cy="4082977"/>
          </a:xfrm>
          <a:prstGeom prst="rect">
            <a:avLst/>
          </a:prstGeom>
        </p:spPr>
      </p:pic>
      <p:pic>
        <p:nvPicPr>
          <p:cNvPr id="9" name="Picture 8" descr="A road with a metal guard rail&#10;&#10;Description automatically generated">
            <a:extLst>
              <a:ext uri="{FF2B5EF4-FFF2-40B4-BE49-F238E27FC236}">
                <a16:creationId xmlns:a16="http://schemas.microsoft.com/office/drawing/2014/main" id="{68B14469-A44F-007E-3B02-824198E9D8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94105" y="2333097"/>
            <a:ext cx="2712437" cy="2034328"/>
          </a:xfrm>
          <a:prstGeom prst="rect">
            <a:avLst/>
          </a:prstGeom>
        </p:spPr>
      </p:pic>
      <p:pic>
        <p:nvPicPr>
          <p:cNvPr id="12" name="Picture 11" descr="A road with trees in the background&#10;&#10;Description automatically generated">
            <a:extLst>
              <a:ext uri="{FF2B5EF4-FFF2-40B4-BE49-F238E27FC236}">
                <a16:creationId xmlns:a16="http://schemas.microsoft.com/office/drawing/2014/main" id="{BECBA527-B7CE-67E9-F909-9BA5E5591C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94104" y="4382511"/>
            <a:ext cx="2712438" cy="2034329"/>
          </a:xfrm>
          <a:prstGeom prst="rect">
            <a:avLst/>
          </a:prstGeom>
        </p:spPr>
      </p:pic>
    </p:spTree>
    <p:extLst>
      <p:ext uri="{BB962C8B-B14F-4D97-AF65-F5344CB8AC3E}">
        <p14:creationId xmlns:p14="http://schemas.microsoft.com/office/powerpoint/2010/main" val="15203996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ooter Placeholder 13">
            <a:extLst>
              <a:ext uri="{FF2B5EF4-FFF2-40B4-BE49-F238E27FC236}">
                <a16:creationId xmlns:a16="http://schemas.microsoft.com/office/drawing/2014/main" id="{8B82A394-4CC7-4558-838E-E5B667C34649}"/>
              </a:ext>
            </a:extLst>
          </p:cNvPr>
          <p:cNvSpPr>
            <a:spLocks noGrp="1"/>
          </p:cNvSpPr>
          <p:nvPr>
            <p:ph type="ftr" sz="quarter" idx="14"/>
          </p:nvPr>
        </p:nvSpPr>
        <p:spPr/>
        <p:txBody>
          <a:bodyPr/>
          <a:lstStyle/>
          <a:p>
            <a:pPr algn="ctr"/>
            <a:r>
              <a:rPr lang="en-US"/>
              <a:t>smartraft.co.uk</a:t>
            </a:r>
          </a:p>
        </p:txBody>
      </p:sp>
      <p:sp>
        <p:nvSpPr>
          <p:cNvPr id="10" name="Title 1">
            <a:extLst>
              <a:ext uri="{FF2B5EF4-FFF2-40B4-BE49-F238E27FC236}">
                <a16:creationId xmlns:a16="http://schemas.microsoft.com/office/drawing/2014/main" id="{7FF0A667-9E2D-46CB-A7F3-75EDAFD7E08A}"/>
              </a:ext>
            </a:extLst>
          </p:cNvPr>
          <p:cNvSpPr>
            <a:spLocks noGrp="1"/>
          </p:cNvSpPr>
          <p:nvPr>
            <p:ph type="ctrTitle"/>
          </p:nvPr>
        </p:nvSpPr>
        <p:spPr>
          <a:xfrm>
            <a:off x="1415480" y="1458324"/>
            <a:ext cx="9144002" cy="360040"/>
          </a:xfrm>
        </p:spPr>
        <p:txBody>
          <a:bodyPr>
            <a:normAutofit fontScale="90000"/>
          </a:bodyPr>
          <a:lstStyle/>
          <a:p>
            <a:r>
              <a:rPr lang="en-GB" sz="2000">
                <a:latin typeface="Montserrat Medium" panose="00000600000000000000" pitchFamily="2" charset="0"/>
              </a:rPr>
              <a:t>Work Smarter Not Harder with Smartraft</a:t>
            </a:r>
            <a:r>
              <a:rPr lang="en-GB" sz="2000" baseline="30000">
                <a:latin typeface="Montserrat Medium" panose="00000600000000000000" pitchFamily="2" charset="0"/>
              </a:rPr>
              <a:t>®</a:t>
            </a:r>
          </a:p>
        </p:txBody>
      </p:sp>
      <p:pic>
        <p:nvPicPr>
          <p:cNvPr id="5" name="Picture 4" descr="A black background with white text">
            <a:extLst>
              <a:ext uri="{FF2B5EF4-FFF2-40B4-BE49-F238E27FC236}">
                <a16:creationId xmlns:a16="http://schemas.microsoft.com/office/drawing/2014/main" id="{07468DB9-3A40-FC77-FE69-B4A442B3B6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2889" y="-218424"/>
            <a:ext cx="4960214" cy="1984226"/>
          </a:xfrm>
          <a:prstGeom prst="rect">
            <a:avLst/>
          </a:prstGeom>
        </p:spPr>
      </p:pic>
      <p:sp>
        <p:nvSpPr>
          <p:cNvPr id="3" name="TextBox 2">
            <a:extLst>
              <a:ext uri="{FF2B5EF4-FFF2-40B4-BE49-F238E27FC236}">
                <a16:creationId xmlns:a16="http://schemas.microsoft.com/office/drawing/2014/main" id="{318195C9-28E6-D448-E1C8-58B8CD1EC22D}"/>
              </a:ext>
            </a:extLst>
          </p:cNvPr>
          <p:cNvSpPr txBox="1"/>
          <p:nvPr/>
        </p:nvSpPr>
        <p:spPr>
          <a:xfrm>
            <a:off x="0" y="1765802"/>
            <a:ext cx="12192000" cy="369332"/>
          </a:xfrm>
          <a:prstGeom prst="rect">
            <a:avLst/>
          </a:prstGeom>
          <a:solidFill>
            <a:schemeClr val="accent2"/>
          </a:solidFill>
        </p:spPr>
        <p:txBody>
          <a:bodyPr wrap="square" rtlCol="0">
            <a:spAutoFit/>
          </a:bodyPr>
          <a:lstStyle/>
          <a:p>
            <a:pPr algn="ctr"/>
            <a:r>
              <a:rPr lang="en-US" dirty="0">
                <a:solidFill>
                  <a:schemeClr val="bg1"/>
                </a:solidFill>
                <a:highlight>
                  <a:srgbClr val="0DB5E3"/>
                </a:highlight>
              </a:rPr>
              <a:t>The challenge- Drainage in highways</a:t>
            </a:r>
            <a:endParaRPr lang="en-GB" dirty="0">
              <a:solidFill>
                <a:schemeClr val="bg1"/>
              </a:solidFill>
              <a:highlight>
                <a:srgbClr val="0DB5E3"/>
              </a:highlight>
            </a:endParaRPr>
          </a:p>
        </p:txBody>
      </p:sp>
      <p:sp>
        <p:nvSpPr>
          <p:cNvPr id="6" name="TextBox 5">
            <a:extLst>
              <a:ext uri="{FF2B5EF4-FFF2-40B4-BE49-F238E27FC236}">
                <a16:creationId xmlns:a16="http://schemas.microsoft.com/office/drawing/2014/main" id="{45A2871C-966B-33E0-3D3A-795C6AB1C86F}"/>
              </a:ext>
            </a:extLst>
          </p:cNvPr>
          <p:cNvSpPr txBox="1"/>
          <p:nvPr/>
        </p:nvSpPr>
        <p:spPr>
          <a:xfrm>
            <a:off x="255639" y="2144966"/>
            <a:ext cx="3677264" cy="1754326"/>
          </a:xfrm>
          <a:prstGeom prst="rect">
            <a:avLst/>
          </a:prstGeom>
          <a:noFill/>
        </p:spPr>
        <p:txBody>
          <a:bodyPr wrap="square" lIns="91440" tIns="45720" rIns="91440" bIns="45720" rtlCol="0" anchor="t">
            <a:spAutoFit/>
          </a:bodyPr>
          <a:lstStyle/>
          <a:p>
            <a:r>
              <a:rPr lang="en-US" b="1" dirty="0">
                <a:latin typeface="Arial" panose="020B0604020202020204" pitchFamily="34" charset="0"/>
                <a:cs typeface="Arial" panose="020B0604020202020204" pitchFamily="34" charset="0"/>
              </a:rPr>
              <a:t>Deliverability (project risk)</a:t>
            </a:r>
          </a:p>
          <a:p>
            <a:pPr marL="285750" indent="-285750">
              <a:buFont typeface="Arial" panose="020B0604020202020204" pitchFamily="34" charset="0"/>
              <a:buChar char="•"/>
            </a:pPr>
            <a:r>
              <a:rPr lang="en-US" sz="1200" u="sng" dirty="0">
                <a:latin typeface="Arial"/>
                <a:cs typeface="Arial"/>
              </a:rPr>
              <a:t>Problem-</a:t>
            </a:r>
            <a:r>
              <a:rPr lang="en-US" sz="1200" dirty="0">
                <a:latin typeface="Arial"/>
                <a:cs typeface="Arial"/>
              </a:rPr>
              <a:t> 95% of drainage projects go off plan when ground is opened.</a:t>
            </a:r>
          </a:p>
          <a:p>
            <a:pPr marL="285750" indent="-285750">
              <a:buFont typeface="Arial" panose="020B0604020202020204" pitchFamily="34" charset="0"/>
              <a:buChar char="•"/>
            </a:pPr>
            <a:r>
              <a:rPr lang="en-US" sz="1200" u="sng" dirty="0">
                <a:latin typeface="Arial"/>
                <a:cs typeface="Arial"/>
              </a:rPr>
              <a:t>Challenge- </a:t>
            </a:r>
            <a:r>
              <a:rPr lang="en-US" sz="1200" dirty="0">
                <a:latin typeface="Arial"/>
                <a:cs typeface="Arial"/>
              </a:rPr>
              <a:t>Ensuring projects are completed on time &amp; within budget</a:t>
            </a:r>
          </a:p>
          <a:p>
            <a:pPr marL="285750" indent="-285750">
              <a:buFont typeface="Arial" panose="020B0604020202020204" pitchFamily="34" charset="0"/>
              <a:buChar char="•"/>
            </a:pPr>
            <a:r>
              <a:rPr lang="en-US" sz="1200" u="sng" dirty="0">
                <a:latin typeface="Arial"/>
                <a:cs typeface="Arial"/>
              </a:rPr>
              <a:t>Solution- </a:t>
            </a:r>
            <a:r>
              <a:rPr lang="en-US" sz="1200" dirty="0">
                <a:latin typeface="Arial"/>
                <a:cs typeface="Arial"/>
              </a:rPr>
              <a:t>Hydroraft provides total flexibility during configuration &amp; installation</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p:txBody>
      </p:sp>
      <p:pic>
        <p:nvPicPr>
          <p:cNvPr id="8" name="Picture 7" descr="A construction site with a hole in the ground&#10;&#10;Description automatically generated">
            <a:extLst>
              <a:ext uri="{FF2B5EF4-FFF2-40B4-BE49-F238E27FC236}">
                <a16:creationId xmlns:a16="http://schemas.microsoft.com/office/drawing/2014/main" id="{43ADDE43-3941-CAF1-B75C-9B15655CE1D4}"/>
              </a:ext>
            </a:extLst>
          </p:cNvPr>
          <p:cNvPicPr>
            <a:picLocks noChangeAspect="1"/>
          </p:cNvPicPr>
          <p:nvPr/>
        </p:nvPicPr>
        <p:blipFill>
          <a:blip r:embed="rId4"/>
          <a:stretch>
            <a:fillRect/>
          </a:stretch>
        </p:blipFill>
        <p:spPr>
          <a:xfrm>
            <a:off x="255639" y="4142025"/>
            <a:ext cx="1767213" cy="2356284"/>
          </a:xfrm>
          <a:prstGeom prst="rect">
            <a:avLst/>
          </a:prstGeom>
        </p:spPr>
      </p:pic>
      <p:sp>
        <p:nvSpPr>
          <p:cNvPr id="9" name="TextBox 8">
            <a:extLst>
              <a:ext uri="{FF2B5EF4-FFF2-40B4-BE49-F238E27FC236}">
                <a16:creationId xmlns:a16="http://schemas.microsoft.com/office/drawing/2014/main" id="{EE2BC91B-90C2-1D8D-AA8C-24F34662B05F}"/>
              </a:ext>
            </a:extLst>
          </p:cNvPr>
          <p:cNvSpPr txBox="1"/>
          <p:nvPr/>
        </p:nvSpPr>
        <p:spPr>
          <a:xfrm>
            <a:off x="4247536" y="2144966"/>
            <a:ext cx="3293806" cy="2215991"/>
          </a:xfrm>
          <a:prstGeom prst="rect">
            <a:avLst/>
          </a:prstGeom>
          <a:noFill/>
        </p:spPr>
        <p:txBody>
          <a:bodyPr wrap="square" lIns="91440" tIns="45720" rIns="91440" bIns="45720" rtlCol="0" anchor="t">
            <a:spAutoFit/>
          </a:bodyPr>
          <a:lstStyle/>
          <a:p>
            <a:r>
              <a:rPr lang="en-US" b="1" dirty="0">
                <a:latin typeface="Arial" panose="020B0604020202020204" pitchFamily="34" charset="0"/>
                <a:cs typeface="Arial" panose="020B0604020202020204" pitchFamily="34" charset="0"/>
              </a:rPr>
              <a:t>Maintainability</a:t>
            </a:r>
          </a:p>
          <a:p>
            <a:pPr marL="285750" indent="-285750">
              <a:buFont typeface="Arial" panose="020B0604020202020204" pitchFamily="34" charset="0"/>
              <a:buChar char="•"/>
            </a:pPr>
            <a:r>
              <a:rPr lang="en-US" sz="1200" u="sng" dirty="0">
                <a:latin typeface="Arial"/>
                <a:cs typeface="Arial"/>
              </a:rPr>
              <a:t>Problem-</a:t>
            </a:r>
            <a:r>
              <a:rPr lang="en-US" sz="1200" dirty="0">
                <a:latin typeface="Arial"/>
                <a:cs typeface="Arial"/>
              </a:rPr>
              <a:t> Conventional filter stone requires costly maintenance</a:t>
            </a:r>
          </a:p>
          <a:p>
            <a:pPr marL="285750" indent="-285750">
              <a:buFont typeface="Arial" panose="020B0604020202020204" pitchFamily="34" charset="0"/>
              <a:buChar char="•"/>
            </a:pPr>
            <a:r>
              <a:rPr lang="en-US" sz="1200" u="sng" dirty="0">
                <a:latin typeface="Arial" panose="020B0604020202020204" pitchFamily="34" charset="0"/>
                <a:cs typeface="Arial" panose="020B0604020202020204" pitchFamily="34" charset="0"/>
              </a:rPr>
              <a:t>Challenge- </a:t>
            </a:r>
            <a:r>
              <a:rPr lang="en-US" sz="1200" dirty="0">
                <a:latin typeface="Arial" panose="020B0604020202020204" pitchFamily="34" charset="0"/>
                <a:cs typeface="Arial" panose="020B0604020202020204" pitchFamily="34" charset="0"/>
              </a:rPr>
              <a:t>Minimising &amp; simplifying maintenance</a:t>
            </a:r>
          </a:p>
          <a:p>
            <a:pPr marL="285750" indent="-285750">
              <a:buFont typeface="Arial" panose="020B0604020202020204" pitchFamily="34" charset="0"/>
              <a:buChar char="•"/>
            </a:pPr>
            <a:r>
              <a:rPr lang="en-US" sz="1200" u="sng" dirty="0">
                <a:latin typeface="Arial"/>
                <a:cs typeface="Arial"/>
              </a:rPr>
              <a:t>Solution-</a:t>
            </a:r>
            <a:r>
              <a:rPr lang="en-US" sz="1200" dirty="0">
                <a:latin typeface="Arial"/>
                <a:cs typeface="Arial"/>
              </a:rPr>
              <a:t> Hydroraft systems are designed to </a:t>
            </a:r>
            <a:r>
              <a:rPr lang="en-US" sz="1200" err="1">
                <a:latin typeface="Arial"/>
                <a:cs typeface="Arial"/>
              </a:rPr>
              <a:t>minimise</a:t>
            </a:r>
            <a:r>
              <a:rPr lang="en-US" sz="1200" dirty="0">
                <a:latin typeface="Arial"/>
                <a:cs typeface="Arial"/>
              </a:rPr>
              <a:t> maintenance by reducing </a:t>
            </a:r>
            <a:r>
              <a:rPr lang="en-US" sz="1200">
                <a:latin typeface="Arial"/>
                <a:cs typeface="Arial"/>
              </a:rPr>
              <a:t>inspection, removing the need for periodical  remediation, repairs, or </a:t>
            </a:r>
            <a:r>
              <a:rPr lang="en-US" sz="1200" dirty="0">
                <a:latin typeface="Arial"/>
                <a:cs typeface="Arial"/>
              </a:rPr>
              <a:t>replacement.</a:t>
            </a:r>
          </a:p>
          <a:p>
            <a:endParaRPr lang="en-GB" sz="1200" dirty="0">
              <a:latin typeface="Arial" panose="020B0604020202020204" pitchFamily="34" charset="0"/>
              <a:cs typeface="Arial" panose="020B0604020202020204" pitchFamily="34" charset="0"/>
            </a:endParaRPr>
          </a:p>
        </p:txBody>
      </p:sp>
      <p:pic>
        <p:nvPicPr>
          <p:cNvPr id="12" name="Picture 11" descr="A concrete slab with a hole in it&#10;&#10;Description automatically generated">
            <a:extLst>
              <a:ext uri="{FF2B5EF4-FFF2-40B4-BE49-F238E27FC236}">
                <a16:creationId xmlns:a16="http://schemas.microsoft.com/office/drawing/2014/main" id="{5221C4AC-CE09-5C78-C5C6-98C50D39616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47536" y="4104236"/>
            <a:ext cx="1767600" cy="2431863"/>
          </a:xfrm>
          <a:prstGeom prst="rect">
            <a:avLst/>
          </a:prstGeom>
        </p:spPr>
      </p:pic>
      <p:sp>
        <p:nvSpPr>
          <p:cNvPr id="13" name="TextBox 12">
            <a:extLst>
              <a:ext uri="{FF2B5EF4-FFF2-40B4-BE49-F238E27FC236}">
                <a16:creationId xmlns:a16="http://schemas.microsoft.com/office/drawing/2014/main" id="{9ED1DC7D-A7C4-43ED-D8B1-9D198E07FCE1}"/>
              </a:ext>
            </a:extLst>
          </p:cNvPr>
          <p:cNvSpPr txBox="1"/>
          <p:nvPr/>
        </p:nvSpPr>
        <p:spPr>
          <a:xfrm>
            <a:off x="7934632" y="2144966"/>
            <a:ext cx="3795252" cy="2492990"/>
          </a:xfrm>
          <a:prstGeom prst="rect">
            <a:avLst/>
          </a:prstGeom>
          <a:noFill/>
        </p:spPr>
        <p:txBody>
          <a:bodyPr wrap="square" lIns="91440" tIns="45720" rIns="91440" bIns="45720" rtlCol="0" anchor="t">
            <a:spAutoFit/>
          </a:bodyPr>
          <a:lstStyle/>
          <a:p>
            <a:r>
              <a:rPr lang="en-US" b="1" dirty="0">
                <a:latin typeface="Arial" panose="020B0604020202020204" pitchFamily="34" charset="0"/>
                <a:cs typeface="Arial" panose="020B0604020202020204" pitchFamily="34" charset="0"/>
              </a:rPr>
              <a:t>Reliability</a:t>
            </a:r>
          </a:p>
          <a:p>
            <a:pPr marL="285750" indent="-285750">
              <a:buFont typeface="Arial" panose="020B0604020202020204" pitchFamily="34" charset="0"/>
              <a:buChar char="•"/>
            </a:pPr>
            <a:r>
              <a:rPr lang="en-US" sz="1200" u="sng" dirty="0">
                <a:latin typeface="Arial"/>
                <a:cs typeface="Arial"/>
              </a:rPr>
              <a:t>Problem</a:t>
            </a:r>
            <a:r>
              <a:rPr lang="en-US" sz="1200" dirty="0">
                <a:latin typeface="Arial"/>
                <a:cs typeface="Arial"/>
              </a:rPr>
              <a:t>- Conventional drainage does not always perform as required</a:t>
            </a:r>
          </a:p>
          <a:p>
            <a:pPr marL="285750" indent="-285750">
              <a:buFont typeface="Arial" panose="020B0604020202020204" pitchFamily="34" charset="0"/>
              <a:buChar char="•"/>
            </a:pPr>
            <a:r>
              <a:rPr lang="en-US" sz="1200" u="sng" dirty="0">
                <a:latin typeface="Arial"/>
                <a:cs typeface="Arial"/>
              </a:rPr>
              <a:t>Challenge</a:t>
            </a:r>
            <a:r>
              <a:rPr lang="en-US" sz="1200" dirty="0">
                <a:latin typeface="Arial"/>
                <a:cs typeface="Arial"/>
              </a:rPr>
              <a:t>- Providing a drainage solution that works all the time.</a:t>
            </a:r>
          </a:p>
          <a:p>
            <a:pPr marL="285750" indent="-285750">
              <a:buFont typeface="Arial" panose="020B0604020202020204" pitchFamily="34" charset="0"/>
              <a:buChar char="•"/>
            </a:pPr>
            <a:r>
              <a:rPr lang="en-US" sz="1200" u="sng" dirty="0">
                <a:latin typeface="Arial"/>
                <a:cs typeface="Arial"/>
              </a:rPr>
              <a:t>Solution- </a:t>
            </a:r>
            <a:r>
              <a:rPr lang="en-US" sz="1200" dirty="0">
                <a:latin typeface="Arial"/>
                <a:cs typeface="Arial"/>
              </a:rPr>
              <a:t>Hydroraft systems are designed for whole life cost, they are high porosity, permeable &amp; non clogging</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Image below shows Hydrorock installed under Amsterdam transport infrastructure.</a:t>
            </a:r>
          </a:p>
          <a:p>
            <a:pPr marL="285750" indent="-28575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endParaRPr lang="en-GB" b="1" dirty="0">
              <a:latin typeface="Arial" panose="020B0604020202020204" pitchFamily="34" charset="0"/>
              <a:cs typeface="Arial" panose="020B0604020202020204" pitchFamily="34" charset="0"/>
            </a:endParaRPr>
          </a:p>
        </p:txBody>
      </p:sp>
      <p:pic>
        <p:nvPicPr>
          <p:cNvPr id="15" name="Picture 14" descr="A city with buildings and a road&#10;&#10;Description automatically generated with medium confidence">
            <a:extLst>
              <a:ext uri="{FF2B5EF4-FFF2-40B4-BE49-F238E27FC236}">
                <a16:creationId xmlns:a16="http://schemas.microsoft.com/office/drawing/2014/main" id="{D29C60EA-A110-BC43-6FD2-B1C99B2716CA}"/>
              </a:ext>
            </a:extLst>
          </p:cNvPr>
          <p:cNvPicPr>
            <a:picLocks noChangeAspect="1"/>
          </p:cNvPicPr>
          <p:nvPr/>
        </p:nvPicPr>
        <p:blipFill>
          <a:blip r:embed="rId6"/>
          <a:stretch>
            <a:fillRect/>
          </a:stretch>
        </p:blipFill>
        <p:spPr>
          <a:xfrm>
            <a:off x="8239820" y="4170106"/>
            <a:ext cx="2818956" cy="2431862"/>
          </a:xfrm>
          <a:prstGeom prst="rect">
            <a:avLst/>
          </a:prstGeom>
        </p:spPr>
      </p:pic>
    </p:spTree>
    <p:extLst>
      <p:ext uri="{BB962C8B-B14F-4D97-AF65-F5344CB8AC3E}">
        <p14:creationId xmlns:p14="http://schemas.microsoft.com/office/powerpoint/2010/main" val="30815343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ooter Placeholder 13">
            <a:extLst>
              <a:ext uri="{FF2B5EF4-FFF2-40B4-BE49-F238E27FC236}">
                <a16:creationId xmlns:a16="http://schemas.microsoft.com/office/drawing/2014/main" id="{8B82A394-4CC7-4558-838E-E5B667C34649}"/>
              </a:ext>
            </a:extLst>
          </p:cNvPr>
          <p:cNvSpPr>
            <a:spLocks noGrp="1"/>
          </p:cNvSpPr>
          <p:nvPr>
            <p:ph type="ftr" sz="quarter" idx="14"/>
          </p:nvPr>
        </p:nvSpPr>
        <p:spPr/>
        <p:txBody>
          <a:bodyPr/>
          <a:lstStyle/>
          <a:p>
            <a:pPr algn="ctr"/>
            <a:r>
              <a:rPr lang="en-US"/>
              <a:t>smartraft.co.uk</a:t>
            </a:r>
          </a:p>
        </p:txBody>
      </p:sp>
      <p:sp>
        <p:nvSpPr>
          <p:cNvPr id="10" name="Title 1">
            <a:extLst>
              <a:ext uri="{FF2B5EF4-FFF2-40B4-BE49-F238E27FC236}">
                <a16:creationId xmlns:a16="http://schemas.microsoft.com/office/drawing/2014/main" id="{7FF0A667-9E2D-46CB-A7F3-75EDAFD7E08A}"/>
              </a:ext>
            </a:extLst>
          </p:cNvPr>
          <p:cNvSpPr>
            <a:spLocks noGrp="1"/>
          </p:cNvSpPr>
          <p:nvPr>
            <p:ph type="ctrTitle"/>
          </p:nvPr>
        </p:nvSpPr>
        <p:spPr>
          <a:xfrm>
            <a:off x="1415480" y="1458324"/>
            <a:ext cx="9144002" cy="360040"/>
          </a:xfrm>
        </p:spPr>
        <p:txBody>
          <a:bodyPr>
            <a:normAutofit fontScale="90000"/>
          </a:bodyPr>
          <a:lstStyle/>
          <a:p>
            <a:r>
              <a:rPr lang="en-GB" sz="2000">
                <a:latin typeface="Montserrat Medium" panose="00000600000000000000" pitchFamily="2" charset="0"/>
              </a:rPr>
              <a:t>Work Smarter Not Harder with Smartraft</a:t>
            </a:r>
            <a:r>
              <a:rPr lang="en-GB" sz="2000" baseline="30000">
                <a:latin typeface="Montserrat Medium" panose="00000600000000000000" pitchFamily="2" charset="0"/>
              </a:rPr>
              <a:t>®</a:t>
            </a:r>
          </a:p>
        </p:txBody>
      </p:sp>
      <p:pic>
        <p:nvPicPr>
          <p:cNvPr id="5" name="Picture 4" descr="A black background with white text">
            <a:extLst>
              <a:ext uri="{FF2B5EF4-FFF2-40B4-BE49-F238E27FC236}">
                <a16:creationId xmlns:a16="http://schemas.microsoft.com/office/drawing/2014/main" id="{07468DB9-3A40-FC77-FE69-B4A442B3B6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2889" y="-218424"/>
            <a:ext cx="4960214" cy="1984226"/>
          </a:xfrm>
          <a:prstGeom prst="rect">
            <a:avLst/>
          </a:prstGeom>
        </p:spPr>
      </p:pic>
      <p:sp>
        <p:nvSpPr>
          <p:cNvPr id="3" name="TextBox 2">
            <a:extLst>
              <a:ext uri="{FF2B5EF4-FFF2-40B4-BE49-F238E27FC236}">
                <a16:creationId xmlns:a16="http://schemas.microsoft.com/office/drawing/2014/main" id="{318195C9-28E6-D448-E1C8-58B8CD1EC22D}"/>
              </a:ext>
            </a:extLst>
          </p:cNvPr>
          <p:cNvSpPr txBox="1"/>
          <p:nvPr/>
        </p:nvSpPr>
        <p:spPr>
          <a:xfrm>
            <a:off x="0" y="1765802"/>
            <a:ext cx="12192000" cy="369332"/>
          </a:xfrm>
          <a:prstGeom prst="rect">
            <a:avLst/>
          </a:prstGeom>
          <a:solidFill>
            <a:schemeClr val="accent2"/>
          </a:solidFill>
        </p:spPr>
        <p:txBody>
          <a:bodyPr wrap="square" rtlCol="0">
            <a:spAutoFit/>
          </a:bodyPr>
          <a:lstStyle/>
          <a:p>
            <a:pPr algn="ctr"/>
            <a:r>
              <a:rPr lang="en-US" dirty="0">
                <a:solidFill>
                  <a:schemeClr val="bg1"/>
                </a:solidFill>
                <a:highlight>
                  <a:srgbClr val="0DB5E3"/>
                </a:highlight>
              </a:rPr>
              <a:t>What is Hydroraft?</a:t>
            </a:r>
            <a:endParaRPr lang="en-GB" dirty="0">
              <a:solidFill>
                <a:schemeClr val="bg1"/>
              </a:solidFill>
              <a:highlight>
                <a:srgbClr val="0DB5E3"/>
              </a:highlight>
            </a:endParaRPr>
          </a:p>
        </p:txBody>
      </p:sp>
      <p:pic>
        <p:nvPicPr>
          <p:cNvPr id="7" name="Picture 6">
            <a:extLst>
              <a:ext uri="{FF2B5EF4-FFF2-40B4-BE49-F238E27FC236}">
                <a16:creationId xmlns:a16="http://schemas.microsoft.com/office/drawing/2014/main" id="{DBB362EE-72F6-E536-F25A-E5215F289CF0}"/>
              </a:ext>
            </a:extLst>
          </p:cNvPr>
          <p:cNvPicPr>
            <a:picLocks noChangeAspect="1"/>
          </p:cNvPicPr>
          <p:nvPr/>
        </p:nvPicPr>
        <p:blipFill>
          <a:blip r:embed="rId4"/>
          <a:stretch>
            <a:fillRect/>
          </a:stretch>
        </p:blipFill>
        <p:spPr>
          <a:xfrm>
            <a:off x="8957005" y="2219455"/>
            <a:ext cx="3204953" cy="2403715"/>
          </a:xfrm>
          <a:prstGeom prst="rect">
            <a:avLst/>
          </a:prstGeom>
        </p:spPr>
      </p:pic>
      <p:sp>
        <p:nvSpPr>
          <p:cNvPr id="11" name="TextBox 10">
            <a:extLst>
              <a:ext uri="{FF2B5EF4-FFF2-40B4-BE49-F238E27FC236}">
                <a16:creationId xmlns:a16="http://schemas.microsoft.com/office/drawing/2014/main" id="{5048D59B-0ECB-EF5B-5524-C00A760AF81A}"/>
              </a:ext>
            </a:extLst>
          </p:cNvPr>
          <p:cNvSpPr txBox="1"/>
          <p:nvPr/>
        </p:nvSpPr>
        <p:spPr>
          <a:xfrm>
            <a:off x="235974" y="2290916"/>
            <a:ext cx="5161936" cy="3970318"/>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Hydroraft is a combination of the proven modular highways foundation- Smartraft® integrating a product called “Hydrorock” to provide improved drainage systems on our highways.</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Hydroraft can be supplied with the ability to incorporate VRS systems &amp; as a load bearing drainage system installed without VRS.</a:t>
            </a:r>
          </a:p>
          <a:p>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Hydrorock is manufactured from a natural material “Basalt” and is made by an international company Rockwool.</a:t>
            </a:r>
          </a:p>
          <a:p>
            <a:pPr marL="285750" indent="-285750">
              <a:buFont typeface="Arial" panose="020B0604020202020204" pitchFamily="34" charset="0"/>
              <a:buChar char="•"/>
            </a:pPr>
            <a:endParaRPr lang="en-GB" dirty="0"/>
          </a:p>
        </p:txBody>
      </p:sp>
      <p:pic>
        <p:nvPicPr>
          <p:cNvPr id="17" name="Picture 16" descr="A concrete drain with pipes and a grey pipe&#10;&#10;Description automatically generated with medium confidence">
            <a:extLst>
              <a:ext uri="{FF2B5EF4-FFF2-40B4-BE49-F238E27FC236}">
                <a16:creationId xmlns:a16="http://schemas.microsoft.com/office/drawing/2014/main" id="{0CDC00BC-73F4-2688-A66B-CA871FE3C4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97332" y="2219455"/>
            <a:ext cx="3204954" cy="4382513"/>
          </a:xfrm>
          <a:prstGeom prst="rect">
            <a:avLst/>
          </a:prstGeom>
        </p:spPr>
      </p:pic>
    </p:spTree>
    <p:extLst>
      <p:ext uri="{BB962C8B-B14F-4D97-AF65-F5344CB8AC3E}">
        <p14:creationId xmlns:p14="http://schemas.microsoft.com/office/powerpoint/2010/main" val="23326225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ooter Placeholder 13">
            <a:extLst>
              <a:ext uri="{FF2B5EF4-FFF2-40B4-BE49-F238E27FC236}">
                <a16:creationId xmlns:a16="http://schemas.microsoft.com/office/drawing/2014/main" id="{8B82A394-4CC7-4558-838E-E5B667C34649}"/>
              </a:ext>
            </a:extLst>
          </p:cNvPr>
          <p:cNvSpPr>
            <a:spLocks noGrp="1"/>
          </p:cNvSpPr>
          <p:nvPr>
            <p:ph type="ftr" sz="quarter" idx="14"/>
          </p:nvPr>
        </p:nvSpPr>
        <p:spPr/>
        <p:txBody>
          <a:bodyPr/>
          <a:lstStyle/>
          <a:p>
            <a:pPr algn="ctr"/>
            <a:r>
              <a:rPr lang="en-US"/>
              <a:t>smartraft.co.uk</a:t>
            </a:r>
          </a:p>
        </p:txBody>
      </p:sp>
      <p:sp>
        <p:nvSpPr>
          <p:cNvPr id="10" name="Title 1">
            <a:extLst>
              <a:ext uri="{FF2B5EF4-FFF2-40B4-BE49-F238E27FC236}">
                <a16:creationId xmlns:a16="http://schemas.microsoft.com/office/drawing/2014/main" id="{7FF0A667-9E2D-46CB-A7F3-75EDAFD7E08A}"/>
              </a:ext>
            </a:extLst>
          </p:cNvPr>
          <p:cNvSpPr>
            <a:spLocks noGrp="1"/>
          </p:cNvSpPr>
          <p:nvPr>
            <p:ph type="ctrTitle"/>
          </p:nvPr>
        </p:nvSpPr>
        <p:spPr>
          <a:xfrm>
            <a:off x="1415480" y="1458324"/>
            <a:ext cx="9144002" cy="360040"/>
          </a:xfrm>
        </p:spPr>
        <p:txBody>
          <a:bodyPr>
            <a:normAutofit fontScale="90000"/>
          </a:bodyPr>
          <a:lstStyle/>
          <a:p>
            <a:r>
              <a:rPr lang="en-GB" sz="2000">
                <a:latin typeface="Montserrat Medium" panose="00000600000000000000" pitchFamily="2" charset="0"/>
              </a:rPr>
              <a:t>Work Smarter Not Harder with Smartraft</a:t>
            </a:r>
            <a:r>
              <a:rPr lang="en-GB" sz="2000" baseline="30000">
                <a:latin typeface="Montserrat Medium" panose="00000600000000000000" pitchFamily="2" charset="0"/>
              </a:rPr>
              <a:t>®</a:t>
            </a:r>
          </a:p>
        </p:txBody>
      </p:sp>
      <p:pic>
        <p:nvPicPr>
          <p:cNvPr id="5" name="Picture 4" descr="A black background with white text">
            <a:extLst>
              <a:ext uri="{FF2B5EF4-FFF2-40B4-BE49-F238E27FC236}">
                <a16:creationId xmlns:a16="http://schemas.microsoft.com/office/drawing/2014/main" id="{07468DB9-3A40-FC77-FE69-B4A442B3B6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2889" y="-218424"/>
            <a:ext cx="4960214" cy="1984226"/>
          </a:xfrm>
          <a:prstGeom prst="rect">
            <a:avLst/>
          </a:prstGeom>
        </p:spPr>
      </p:pic>
      <p:sp>
        <p:nvSpPr>
          <p:cNvPr id="3" name="TextBox 2">
            <a:extLst>
              <a:ext uri="{FF2B5EF4-FFF2-40B4-BE49-F238E27FC236}">
                <a16:creationId xmlns:a16="http://schemas.microsoft.com/office/drawing/2014/main" id="{318195C9-28E6-D448-E1C8-58B8CD1EC22D}"/>
              </a:ext>
            </a:extLst>
          </p:cNvPr>
          <p:cNvSpPr txBox="1"/>
          <p:nvPr/>
        </p:nvSpPr>
        <p:spPr>
          <a:xfrm>
            <a:off x="9832" y="1765802"/>
            <a:ext cx="12192000" cy="369332"/>
          </a:xfrm>
          <a:prstGeom prst="rect">
            <a:avLst/>
          </a:prstGeom>
          <a:solidFill>
            <a:schemeClr val="accent2"/>
          </a:solidFill>
        </p:spPr>
        <p:txBody>
          <a:bodyPr wrap="square" rtlCol="0">
            <a:spAutoFit/>
          </a:bodyPr>
          <a:lstStyle/>
          <a:p>
            <a:pPr algn="ctr"/>
            <a:r>
              <a:rPr lang="en-US" dirty="0">
                <a:solidFill>
                  <a:schemeClr val="bg1"/>
                </a:solidFill>
                <a:highlight>
                  <a:srgbClr val="0DB5E3"/>
                </a:highlight>
              </a:rPr>
              <a:t>Durability with Hydroraft Hydrorock</a:t>
            </a:r>
            <a:endParaRPr lang="en-GB" dirty="0">
              <a:solidFill>
                <a:schemeClr val="bg1"/>
              </a:solidFill>
              <a:highlight>
                <a:srgbClr val="0DB5E3"/>
              </a:highlight>
            </a:endParaRPr>
          </a:p>
        </p:txBody>
      </p:sp>
      <p:sp>
        <p:nvSpPr>
          <p:cNvPr id="2" name="TextBox 1">
            <a:extLst>
              <a:ext uri="{FF2B5EF4-FFF2-40B4-BE49-F238E27FC236}">
                <a16:creationId xmlns:a16="http://schemas.microsoft.com/office/drawing/2014/main" id="{39D3BEB7-51BE-0D49-98C6-10352A9D1564}"/>
              </a:ext>
            </a:extLst>
          </p:cNvPr>
          <p:cNvSpPr txBox="1"/>
          <p:nvPr/>
        </p:nvSpPr>
        <p:spPr>
          <a:xfrm>
            <a:off x="127819" y="2192199"/>
            <a:ext cx="5506065" cy="452431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400" dirty="0">
                <a:latin typeface="Arial"/>
                <a:cs typeface="Arial"/>
              </a:rPr>
              <a:t>Hydrorock is a reliable and maintenance friendly system with a life span of 50 years.</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The inherent properties of the product do not deteriorate over time, even under the influence of oxygen, heat, frost, sunlight &amp; the effects of chemical substances such as acids, alkali, oils and fats.</a:t>
            </a:r>
          </a:p>
          <a:p>
            <a:pPr marL="285750" indent="-285750">
              <a:buFont typeface="Arial" panose="020B0604020202020204" pitchFamily="34" charset="0"/>
              <a:buChar char="•"/>
            </a:pPr>
            <a:r>
              <a:rPr lang="en-US" sz="1400" dirty="0">
                <a:latin typeface="Arial"/>
                <a:cs typeface="Arial"/>
              </a:rPr>
              <a:t>There are no issues with compression &amp; settlement, even under heavy loads (20t axle loads). This makes it ideal for beneath roads, buildings, tramlines or carparks.</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Approx 1% consolidation occurs during installation, with less than 2% deformation over 30 years. Making the product stable in shape &amp; size throughout its entire life span</a:t>
            </a:r>
            <a:r>
              <a:rPr lang="en-US"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Root infiltration is not a problem, root growth does not have a negative effect on the operation of the system.</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Easy to inspect &amp; clean. After some time, sediment such as silt, sand or organic material can collect in the silt tray. By carrying out periodic inspections and cleaning the silt tray will ensure optimum condition.</a:t>
            </a:r>
          </a:p>
          <a:p>
            <a:pPr marL="285750" indent="-285750">
              <a:buFont typeface="Arial" panose="020B0604020202020204" pitchFamily="34" charset="0"/>
              <a:buChar char="•"/>
            </a:pP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B99A9A1C-1A72-B884-B510-5665D4C8CBA6}"/>
              </a:ext>
            </a:extLst>
          </p:cNvPr>
          <p:cNvPicPr>
            <a:picLocks noChangeAspect="1"/>
          </p:cNvPicPr>
          <p:nvPr/>
        </p:nvPicPr>
        <p:blipFill>
          <a:blip r:embed="rId4"/>
          <a:stretch>
            <a:fillRect/>
          </a:stretch>
        </p:blipFill>
        <p:spPr>
          <a:xfrm>
            <a:off x="8073831" y="2135134"/>
            <a:ext cx="4128001" cy="2070532"/>
          </a:xfrm>
          <a:prstGeom prst="rect">
            <a:avLst/>
          </a:prstGeom>
        </p:spPr>
      </p:pic>
      <p:pic>
        <p:nvPicPr>
          <p:cNvPr id="13" name="Picture 12" descr="A construction site with a bulldozer and construction equipment&#10;&#10;Description automatically generated">
            <a:extLst>
              <a:ext uri="{FF2B5EF4-FFF2-40B4-BE49-F238E27FC236}">
                <a16:creationId xmlns:a16="http://schemas.microsoft.com/office/drawing/2014/main" id="{8403D617-EE6C-F4B5-8BC3-BDF9E0C141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94090" y="3690475"/>
            <a:ext cx="3028444" cy="2854428"/>
          </a:xfrm>
          <a:prstGeom prst="rect">
            <a:avLst/>
          </a:prstGeom>
        </p:spPr>
      </p:pic>
    </p:spTree>
    <p:extLst>
      <p:ext uri="{BB962C8B-B14F-4D97-AF65-F5344CB8AC3E}">
        <p14:creationId xmlns:p14="http://schemas.microsoft.com/office/powerpoint/2010/main" val="8948164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ooter Placeholder 13">
            <a:extLst>
              <a:ext uri="{FF2B5EF4-FFF2-40B4-BE49-F238E27FC236}">
                <a16:creationId xmlns:a16="http://schemas.microsoft.com/office/drawing/2014/main" id="{8B82A394-4CC7-4558-838E-E5B667C34649}"/>
              </a:ext>
            </a:extLst>
          </p:cNvPr>
          <p:cNvSpPr>
            <a:spLocks noGrp="1"/>
          </p:cNvSpPr>
          <p:nvPr>
            <p:ph type="ftr" sz="quarter" idx="14"/>
          </p:nvPr>
        </p:nvSpPr>
        <p:spPr/>
        <p:txBody>
          <a:bodyPr/>
          <a:lstStyle/>
          <a:p>
            <a:pPr algn="ctr"/>
            <a:r>
              <a:rPr lang="en-US"/>
              <a:t>smartraft.co.uk</a:t>
            </a:r>
          </a:p>
        </p:txBody>
      </p:sp>
      <p:sp>
        <p:nvSpPr>
          <p:cNvPr id="10" name="Title 1">
            <a:extLst>
              <a:ext uri="{FF2B5EF4-FFF2-40B4-BE49-F238E27FC236}">
                <a16:creationId xmlns:a16="http://schemas.microsoft.com/office/drawing/2014/main" id="{7FF0A667-9E2D-46CB-A7F3-75EDAFD7E08A}"/>
              </a:ext>
            </a:extLst>
          </p:cNvPr>
          <p:cNvSpPr>
            <a:spLocks noGrp="1"/>
          </p:cNvSpPr>
          <p:nvPr>
            <p:ph type="ctrTitle"/>
          </p:nvPr>
        </p:nvSpPr>
        <p:spPr>
          <a:xfrm>
            <a:off x="1415480" y="1458324"/>
            <a:ext cx="9144002" cy="360040"/>
          </a:xfrm>
        </p:spPr>
        <p:txBody>
          <a:bodyPr>
            <a:normAutofit fontScale="90000"/>
          </a:bodyPr>
          <a:lstStyle/>
          <a:p>
            <a:r>
              <a:rPr lang="en-GB" sz="2000">
                <a:latin typeface="Montserrat Medium" panose="00000600000000000000" pitchFamily="2" charset="0"/>
              </a:rPr>
              <a:t>Work Smarter Not Harder with Smartraft</a:t>
            </a:r>
            <a:r>
              <a:rPr lang="en-GB" sz="2000" baseline="30000">
                <a:latin typeface="Montserrat Medium" panose="00000600000000000000" pitchFamily="2" charset="0"/>
              </a:rPr>
              <a:t>®</a:t>
            </a:r>
          </a:p>
        </p:txBody>
      </p:sp>
      <p:pic>
        <p:nvPicPr>
          <p:cNvPr id="5" name="Picture 4" descr="A black background with white text">
            <a:extLst>
              <a:ext uri="{FF2B5EF4-FFF2-40B4-BE49-F238E27FC236}">
                <a16:creationId xmlns:a16="http://schemas.microsoft.com/office/drawing/2014/main" id="{07468DB9-3A40-FC77-FE69-B4A442B3B6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2889" y="-218424"/>
            <a:ext cx="4960214" cy="1984226"/>
          </a:xfrm>
          <a:prstGeom prst="rect">
            <a:avLst/>
          </a:prstGeom>
        </p:spPr>
      </p:pic>
      <p:sp>
        <p:nvSpPr>
          <p:cNvPr id="3" name="TextBox 2">
            <a:extLst>
              <a:ext uri="{FF2B5EF4-FFF2-40B4-BE49-F238E27FC236}">
                <a16:creationId xmlns:a16="http://schemas.microsoft.com/office/drawing/2014/main" id="{318195C9-28E6-D448-E1C8-58B8CD1EC22D}"/>
              </a:ext>
            </a:extLst>
          </p:cNvPr>
          <p:cNvSpPr txBox="1"/>
          <p:nvPr/>
        </p:nvSpPr>
        <p:spPr>
          <a:xfrm>
            <a:off x="0" y="1763551"/>
            <a:ext cx="12192000" cy="369332"/>
          </a:xfrm>
          <a:prstGeom prst="rect">
            <a:avLst/>
          </a:prstGeom>
          <a:solidFill>
            <a:schemeClr val="accent2"/>
          </a:solidFill>
        </p:spPr>
        <p:txBody>
          <a:bodyPr wrap="square" rtlCol="0">
            <a:spAutoFit/>
          </a:bodyPr>
          <a:lstStyle/>
          <a:p>
            <a:pPr algn="ctr"/>
            <a:r>
              <a:rPr lang="en-US" dirty="0">
                <a:solidFill>
                  <a:schemeClr val="bg1"/>
                </a:solidFill>
                <a:highlight>
                  <a:srgbClr val="0DB5E3"/>
                </a:highlight>
              </a:rPr>
              <a:t>Environmental Performance</a:t>
            </a:r>
            <a:endParaRPr lang="en-GB" dirty="0">
              <a:solidFill>
                <a:schemeClr val="bg1"/>
              </a:solidFill>
              <a:highlight>
                <a:srgbClr val="0DB5E3"/>
              </a:highlight>
            </a:endParaRPr>
          </a:p>
        </p:txBody>
      </p:sp>
      <p:sp>
        <p:nvSpPr>
          <p:cNvPr id="2" name="TextBox 1">
            <a:extLst>
              <a:ext uri="{FF2B5EF4-FFF2-40B4-BE49-F238E27FC236}">
                <a16:creationId xmlns:a16="http://schemas.microsoft.com/office/drawing/2014/main" id="{39D3BEB7-51BE-0D49-98C6-10352A9D1564}"/>
              </a:ext>
            </a:extLst>
          </p:cNvPr>
          <p:cNvSpPr txBox="1"/>
          <p:nvPr/>
        </p:nvSpPr>
        <p:spPr>
          <a:xfrm>
            <a:off x="127819" y="2192199"/>
            <a:ext cx="5174917" cy="4770537"/>
          </a:xfrm>
          <a:prstGeom prst="rect">
            <a:avLst/>
          </a:prstGeom>
          <a:noFill/>
        </p:spPr>
        <p:txBody>
          <a:bodyPr wrap="square" rtlCol="0">
            <a:spAutoFit/>
          </a:bodyPr>
          <a:lstStyle/>
          <a:p>
            <a:pPr algn="l"/>
            <a:r>
              <a:rPr lang="en-US" sz="1000" b="1" i="0" dirty="0">
                <a:effectLst/>
                <a:highlight>
                  <a:srgbClr val="FFFFFF"/>
                </a:highlight>
                <a:latin typeface="Arial" panose="020B0604020202020204" pitchFamily="34" charset="0"/>
                <a:cs typeface="Arial" panose="020B0604020202020204" pitchFamily="34" charset="0"/>
              </a:rPr>
              <a:t>Hydrorock maintains the natural water cycle</a:t>
            </a:r>
          </a:p>
          <a:p>
            <a:pPr algn="l"/>
            <a:r>
              <a:rPr lang="en-US" sz="1000" b="0" i="0" dirty="0">
                <a:effectLst/>
                <a:highlight>
                  <a:srgbClr val="FFFFFF"/>
                </a:highlight>
                <a:latin typeface="Arial" panose="020B0604020202020204" pitchFamily="34" charset="0"/>
                <a:cs typeface="Arial" panose="020B0604020202020204" pitchFamily="34" charset="0"/>
              </a:rPr>
              <a:t>Current drainage practice often breaks Natural Water Cycles by:</a:t>
            </a:r>
          </a:p>
          <a:p>
            <a:pPr algn="l" fontAlgn="base">
              <a:buFont typeface="Arial" panose="020B0604020202020204" pitchFamily="34" charset="0"/>
              <a:buChar char="•"/>
            </a:pPr>
            <a:r>
              <a:rPr lang="en-US" sz="1000" b="0" i="0" dirty="0">
                <a:effectLst/>
                <a:highlight>
                  <a:srgbClr val="FFFFFF"/>
                </a:highlight>
                <a:latin typeface="Arial" panose="020B0604020202020204" pitchFamily="34" charset="0"/>
                <a:cs typeface="Arial" panose="020B0604020202020204" pitchFamily="34" charset="0"/>
              </a:rPr>
              <a:t>Increasing urban flooding.</a:t>
            </a:r>
          </a:p>
          <a:p>
            <a:pPr algn="l" fontAlgn="base">
              <a:buFont typeface="Arial" panose="020B0604020202020204" pitchFamily="34" charset="0"/>
              <a:buChar char="•"/>
            </a:pPr>
            <a:r>
              <a:rPr lang="en-US" sz="1000" b="0" i="0" dirty="0">
                <a:effectLst/>
                <a:highlight>
                  <a:srgbClr val="FFFFFF"/>
                </a:highlight>
                <a:latin typeface="Arial" panose="020B0604020202020204" pitchFamily="34" charset="0"/>
                <a:cs typeface="Arial" panose="020B0604020202020204" pitchFamily="34" charset="0"/>
              </a:rPr>
              <a:t>Overpowering sewers and water treatment facilities.</a:t>
            </a:r>
          </a:p>
          <a:p>
            <a:pPr algn="l" fontAlgn="base">
              <a:buFont typeface="Arial" panose="020B0604020202020204" pitchFamily="34" charset="0"/>
              <a:buChar char="•"/>
            </a:pPr>
            <a:r>
              <a:rPr lang="en-US" sz="1000" b="0" i="0" dirty="0">
                <a:effectLst/>
                <a:highlight>
                  <a:srgbClr val="FFFFFF"/>
                </a:highlight>
                <a:latin typeface="Arial" panose="020B0604020202020204" pitchFamily="34" charset="0"/>
                <a:cs typeface="Arial" panose="020B0604020202020204" pitchFamily="34" charset="0"/>
              </a:rPr>
              <a:t>Damaging the natural ecology of the soil.</a:t>
            </a:r>
          </a:p>
          <a:p>
            <a:pPr algn="l" fontAlgn="base">
              <a:buFont typeface="Arial" panose="020B0604020202020204" pitchFamily="34" charset="0"/>
              <a:buChar char="•"/>
            </a:pPr>
            <a:r>
              <a:rPr lang="en-US" sz="1000" b="0" i="0" dirty="0">
                <a:effectLst/>
                <a:highlight>
                  <a:srgbClr val="FFFFFF"/>
                </a:highlight>
                <a:latin typeface="Arial" panose="020B0604020202020204" pitchFamily="34" charset="0"/>
                <a:cs typeface="Arial" panose="020B0604020202020204" pitchFamily="34" charset="0"/>
              </a:rPr>
              <a:t>Polluting rivers with toxic chemicals.</a:t>
            </a:r>
          </a:p>
          <a:p>
            <a:pPr algn="l" fontAlgn="base">
              <a:buFont typeface="Arial" panose="020B0604020202020204" pitchFamily="34" charset="0"/>
              <a:buChar char="•"/>
            </a:pPr>
            <a:r>
              <a:rPr lang="en-US" sz="1000" b="0" i="0" dirty="0">
                <a:effectLst/>
                <a:highlight>
                  <a:srgbClr val="FFFFFF"/>
                </a:highlight>
                <a:latin typeface="Arial" panose="020B0604020202020204" pitchFamily="34" charset="0"/>
                <a:cs typeface="Arial" panose="020B0604020202020204" pitchFamily="34" charset="0"/>
              </a:rPr>
              <a:t>Burying unnecessary plastic in the ground.</a:t>
            </a:r>
          </a:p>
          <a:p>
            <a:pPr algn="l" fontAlgn="base"/>
            <a:endParaRPr lang="en-US" sz="1000" b="0" i="0" dirty="0">
              <a:effectLst/>
              <a:highlight>
                <a:srgbClr val="FFFFFF"/>
              </a:highlight>
              <a:latin typeface="Arial" panose="020B0604020202020204" pitchFamily="34" charset="0"/>
              <a:cs typeface="Arial" panose="020B0604020202020204" pitchFamily="34" charset="0"/>
            </a:endParaRPr>
          </a:p>
          <a:p>
            <a:pPr algn="l"/>
            <a:r>
              <a:rPr lang="en-US" sz="1000" b="1" i="0" dirty="0">
                <a:effectLst/>
                <a:highlight>
                  <a:srgbClr val="FFFFFF"/>
                </a:highlight>
                <a:latin typeface="Arial" panose="020B0604020202020204" pitchFamily="34" charset="0"/>
                <a:cs typeface="Arial" panose="020B0604020202020204" pitchFamily="34" charset="0"/>
              </a:rPr>
              <a:t>Hydrorock natural aquifer solutions</a:t>
            </a:r>
          </a:p>
          <a:p>
            <a:pPr algn="l" fontAlgn="base">
              <a:buFont typeface="Arial" panose="020B0604020202020204" pitchFamily="34" charset="0"/>
              <a:buChar char="•"/>
            </a:pPr>
            <a:r>
              <a:rPr lang="en-US" sz="1000" b="0" i="0" dirty="0">
                <a:effectLst/>
                <a:highlight>
                  <a:srgbClr val="FFFFFF"/>
                </a:highlight>
                <a:latin typeface="Arial" panose="020B0604020202020204" pitchFamily="34" charset="0"/>
                <a:cs typeface="Arial" panose="020B0604020202020204" pitchFamily="34" charset="0"/>
              </a:rPr>
              <a:t>Use natural materials.</a:t>
            </a:r>
          </a:p>
          <a:p>
            <a:pPr algn="l" fontAlgn="base">
              <a:buFont typeface="Arial" panose="020B0604020202020204" pitchFamily="34" charset="0"/>
              <a:buChar char="•"/>
            </a:pPr>
            <a:r>
              <a:rPr lang="en-US" sz="1000" b="0" i="0" dirty="0">
                <a:effectLst/>
                <a:highlight>
                  <a:srgbClr val="FFFFFF"/>
                </a:highlight>
                <a:latin typeface="Arial" panose="020B0604020202020204" pitchFamily="34" charset="0"/>
                <a:cs typeface="Arial" panose="020B0604020202020204" pitchFamily="34" charset="0"/>
              </a:rPr>
              <a:t>Work with rainfall where it lands.</a:t>
            </a:r>
          </a:p>
          <a:p>
            <a:pPr algn="l" fontAlgn="base">
              <a:buFont typeface="Arial" panose="020B0604020202020204" pitchFamily="34" charset="0"/>
              <a:buChar char="•"/>
            </a:pPr>
            <a:r>
              <a:rPr lang="en-US" sz="1000" b="0" i="0" dirty="0">
                <a:effectLst/>
                <a:highlight>
                  <a:srgbClr val="FFFFFF"/>
                </a:highlight>
                <a:latin typeface="Arial" panose="020B0604020202020204" pitchFamily="34" charset="0"/>
                <a:cs typeface="Arial" panose="020B0604020202020204" pitchFamily="34" charset="0"/>
              </a:rPr>
              <a:t>Manage surface water fully onsite.</a:t>
            </a:r>
          </a:p>
          <a:p>
            <a:pPr algn="l" fontAlgn="base">
              <a:buFont typeface="Arial" panose="020B0604020202020204" pitchFamily="34" charset="0"/>
              <a:buChar char="•"/>
            </a:pPr>
            <a:r>
              <a:rPr lang="en-US" sz="1000" b="0" i="0" dirty="0">
                <a:effectLst/>
                <a:highlight>
                  <a:srgbClr val="FFFFFF"/>
                </a:highlight>
                <a:latin typeface="Arial" panose="020B0604020202020204" pitchFamily="34" charset="0"/>
                <a:cs typeface="Arial" panose="020B0604020202020204" pitchFamily="34" charset="0"/>
              </a:rPr>
              <a:t>Enable ultra efficient natural infiltration.</a:t>
            </a:r>
          </a:p>
          <a:p>
            <a:pPr algn="l" fontAlgn="base">
              <a:buFont typeface="Arial" panose="020B0604020202020204" pitchFamily="34" charset="0"/>
              <a:buChar char="•"/>
            </a:pPr>
            <a:r>
              <a:rPr lang="en-US" sz="1000" b="0" i="0" dirty="0">
                <a:effectLst/>
                <a:highlight>
                  <a:srgbClr val="FFFFFF"/>
                </a:highlight>
                <a:latin typeface="Arial" panose="020B0604020202020204" pitchFamily="34" charset="0"/>
                <a:cs typeface="Arial" panose="020B0604020202020204" pitchFamily="34" charset="0"/>
              </a:rPr>
              <a:t>Create natural-type aquifers wherever they are needed</a:t>
            </a:r>
          </a:p>
          <a:p>
            <a:pPr fontAlgn="base">
              <a:buFont typeface="Arial" panose="020B0604020202020204" pitchFamily="34" charset="0"/>
              <a:buChar char="•"/>
            </a:pPr>
            <a:r>
              <a:rPr lang="en-GB" sz="1000" dirty="0">
                <a:highlight>
                  <a:srgbClr val="FFFFFF"/>
                </a:highlight>
                <a:latin typeface="Arial" panose="020B0604020202020204" pitchFamily="34" charset="0"/>
                <a:cs typeface="Arial" panose="020B0604020202020204" pitchFamily="34" charset="0"/>
              </a:rPr>
              <a:t>Removes Pollutants from road runoff: 80% of Suspended Solids; 70% Oil &amp; PAHs;     80% Copper; 51% Zinc, and facilitates removal of dissolved metals / solids / fertilisers / nitrates</a:t>
            </a:r>
          </a:p>
          <a:p>
            <a:pPr algn="l" fontAlgn="base">
              <a:buFont typeface="Arial" panose="020B0604020202020204" pitchFamily="34" charset="0"/>
              <a:buChar char="•"/>
            </a:pPr>
            <a:endParaRPr lang="en-US" sz="1000" b="0" i="0" dirty="0">
              <a:effectLst/>
              <a:highlight>
                <a:srgbClr val="FFFFFF"/>
              </a:highlight>
              <a:latin typeface="Arial" panose="020B0604020202020204" pitchFamily="34" charset="0"/>
              <a:cs typeface="Arial" panose="020B0604020202020204" pitchFamily="34" charset="0"/>
            </a:endParaRPr>
          </a:p>
          <a:p>
            <a:pPr algn="l" fontAlgn="base">
              <a:buFont typeface="Arial" panose="020B0604020202020204" pitchFamily="34" charset="0"/>
              <a:buChar char="•"/>
            </a:pPr>
            <a:endParaRPr lang="en-US" sz="1000" dirty="0">
              <a:highlight>
                <a:srgbClr val="FFFFFF"/>
              </a:highlight>
              <a:latin typeface="Arial" panose="020B0604020202020204" pitchFamily="34" charset="0"/>
              <a:cs typeface="Arial" panose="020B0604020202020204" pitchFamily="34" charset="0"/>
            </a:endParaRPr>
          </a:p>
          <a:p>
            <a:pPr algn="l" fontAlgn="base"/>
            <a:r>
              <a:rPr lang="en-US" sz="1000" b="1" dirty="0">
                <a:highlight>
                  <a:srgbClr val="FFFFFF"/>
                </a:highlight>
                <a:latin typeface="Arial" panose="020B0604020202020204" pitchFamily="34" charset="0"/>
                <a:cs typeface="Arial" panose="020B0604020202020204" pitchFamily="34" charset="0"/>
              </a:rPr>
              <a:t>When built into water control infrastructure</a:t>
            </a:r>
            <a:r>
              <a:rPr lang="en-US" sz="1000" dirty="0">
                <a:highlight>
                  <a:srgbClr val="FFFFFF"/>
                </a:highlight>
                <a:latin typeface="Arial" panose="020B0604020202020204" pitchFamily="34" charset="0"/>
                <a:cs typeface="Arial" panose="020B0604020202020204" pitchFamily="34" charset="0"/>
              </a:rPr>
              <a:t>,</a:t>
            </a:r>
          </a:p>
          <a:p>
            <a:pPr marL="171450" indent="-171450" algn="l" fontAlgn="base">
              <a:buFont typeface="Arial" panose="020B0604020202020204" pitchFamily="34" charset="0"/>
              <a:buChar char="•"/>
            </a:pPr>
            <a:r>
              <a:rPr lang="en-US" sz="1000" dirty="0">
                <a:highlight>
                  <a:srgbClr val="FFFFFF"/>
                </a:highlight>
                <a:latin typeface="Arial" panose="020B0604020202020204" pitchFamily="34" charset="0"/>
                <a:cs typeface="Arial" panose="020B0604020202020204" pitchFamily="34" charset="0"/>
              </a:rPr>
              <a:t>Hydrorock safely stores incredible quantities of excess rainwater, before releasing it back to nature</a:t>
            </a:r>
          </a:p>
          <a:p>
            <a:pPr marL="171450" indent="-171450" algn="l" fontAlgn="base">
              <a:buFont typeface="Arial" panose="020B0604020202020204" pitchFamily="34" charset="0"/>
              <a:buChar char="•"/>
            </a:pPr>
            <a:endParaRPr lang="en-US" sz="1000" b="1" dirty="0">
              <a:highlight>
                <a:srgbClr val="FFFFFF"/>
              </a:highlight>
              <a:latin typeface="Arial" panose="020B0604020202020204" pitchFamily="34" charset="0"/>
              <a:cs typeface="Arial" panose="020B0604020202020204" pitchFamily="34" charset="0"/>
            </a:endParaRPr>
          </a:p>
          <a:p>
            <a:pPr fontAlgn="base"/>
            <a:r>
              <a:rPr lang="en-US" sz="1000" b="1" dirty="0">
                <a:highlight>
                  <a:srgbClr val="FFFFFF"/>
                </a:highlight>
                <a:latin typeface="Arial" panose="020B0604020202020204" pitchFamily="34" charset="0"/>
                <a:cs typeface="Arial" panose="020B0604020202020204" pitchFamily="34" charset="0"/>
              </a:rPr>
              <a:t>Safe for the soil</a:t>
            </a:r>
          </a:p>
          <a:p>
            <a:pPr marL="171450" indent="-171450" fontAlgn="base">
              <a:buFont typeface="Arial" panose="020B0604020202020204" pitchFamily="34" charset="0"/>
              <a:buChar char="•"/>
            </a:pPr>
            <a:r>
              <a:rPr lang="en-US" sz="1000" dirty="0">
                <a:highlight>
                  <a:srgbClr val="FFFFFF"/>
                </a:highlight>
                <a:latin typeface="Arial" panose="020B0604020202020204" pitchFamily="34" charset="0"/>
                <a:cs typeface="Arial" panose="020B0604020202020204" pitchFamily="34" charset="0"/>
              </a:rPr>
              <a:t>The material is inert, does not degrade and has an expected life span of 50 years.</a:t>
            </a:r>
          </a:p>
          <a:p>
            <a:pPr marL="171450" indent="-171450" fontAlgn="base">
              <a:buFont typeface="Arial" panose="020B0604020202020204" pitchFamily="34" charset="0"/>
              <a:buChar char="•"/>
            </a:pPr>
            <a:endParaRPr lang="en-US" sz="1000" dirty="0">
              <a:highlight>
                <a:srgbClr val="FFFFFF"/>
              </a:highlight>
              <a:latin typeface="Arial" panose="020B0604020202020204" pitchFamily="34" charset="0"/>
              <a:cs typeface="Arial" panose="020B0604020202020204" pitchFamily="34" charset="0"/>
            </a:endParaRPr>
          </a:p>
          <a:p>
            <a:pPr fontAlgn="base"/>
            <a:r>
              <a:rPr lang="en-US" sz="1000" b="1" dirty="0">
                <a:highlight>
                  <a:srgbClr val="FFFFFF"/>
                </a:highlight>
                <a:latin typeface="Arial" panose="020B0604020202020204" pitchFamily="34" charset="0"/>
                <a:cs typeface="Arial" panose="020B0604020202020204" pitchFamily="34" charset="0"/>
              </a:rPr>
              <a:t>End of Life</a:t>
            </a:r>
          </a:p>
          <a:p>
            <a:pPr marL="171450" indent="-171450" fontAlgn="base">
              <a:buFont typeface="Arial" panose="020B0604020202020204" pitchFamily="34" charset="0"/>
              <a:buChar char="•"/>
            </a:pPr>
            <a:r>
              <a:rPr lang="en-US" sz="1000" b="1" dirty="0">
                <a:highlight>
                  <a:srgbClr val="FFFFFF"/>
                </a:highlight>
                <a:latin typeface="Arial" panose="020B0604020202020204" pitchFamily="34" charset="0"/>
                <a:cs typeface="Arial" panose="020B0604020202020204" pitchFamily="34" charset="0"/>
              </a:rPr>
              <a:t>Product fully recyclable</a:t>
            </a:r>
          </a:p>
          <a:p>
            <a:pPr marL="171450" indent="-171450" fontAlgn="base">
              <a:buFont typeface="Arial" panose="020B0604020202020204" pitchFamily="34" charset="0"/>
              <a:buChar char="•"/>
            </a:pPr>
            <a:endParaRPr lang="en-US" sz="1200" b="1" dirty="0">
              <a:highlight>
                <a:srgbClr val="FFFFFF"/>
              </a:highlight>
              <a:latin typeface="Arial" panose="020B0604020202020204" pitchFamily="34" charset="0"/>
              <a:cs typeface="Arial" panose="020B0604020202020204" pitchFamily="34" charset="0"/>
            </a:endParaRPr>
          </a:p>
          <a:p>
            <a:pPr algn="l" fontAlgn="base"/>
            <a:endParaRPr lang="en-US" sz="1200" b="1" dirty="0">
              <a:highlight>
                <a:srgbClr val="FFFFFF"/>
              </a:highlight>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D7C162EB-4B6A-6150-B25A-3A2EABB6B709}"/>
              </a:ext>
            </a:extLst>
          </p:cNvPr>
          <p:cNvPicPr>
            <a:picLocks noChangeAspect="1"/>
          </p:cNvPicPr>
          <p:nvPr/>
        </p:nvPicPr>
        <p:blipFill>
          <a:blip r:embed="rId4"/>
          <a:stretch>
            <a:fillRect/>
          </a:stretch>
        </p:blipFill>
        <p:spPr>
          <a:xfrm>
            <a:off x="6346285" y="2568292"/>
            <a:ext cx="4435224" cy="3215919"/>
          </a:xfrm>
          <a:prstGeom prst="rect">
            <a:avLst/>
          </a:prstGeom>
        </p:spPr>
      </p:pic>
    </p:spTree>
    <p:extLst>
      <p:ext uri="{BB962C8B-B14F-4D97-AF65-F5344CB8AC3E}">
        <p14:creationId xmlns:p14="http://schemas.microsoft.com/office/powerpoint/2010/main" val="21992261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43904D4-7663-49F1-7425-E2965E4ACA09}"/>
              </a:ext>
            </a:extLst>
          </p:cNvPr>
          <p:cNvSpPr>
            <a:spLocks noGrp="1"/>
          </p:cNvSpPr>
          <p:nvPr>
            <p:ph type="ftr" sz="quarter" idx="14"/>
          </p:nvPr>
        </p:nvSpPr>
        <p:spPr/>
        <p:txBody>
          <a:bodyPr/>
          <a:lstStyle/>
          <a:p>
            <a:r>
              <a:rPr lang="en-US"/>
              <a:t>smartraft.co.uk</a:t>
            </a:r>
          </a:p>
        </p:txBody>
      </p:sp>
      <p:sp>
        <p:nvSpPr>
          <p:cNvPr id="6" name="Slide Number Placeholder 5">
            <a:extLst>
              <a:ext uri="{FF2B5EF4-FFF2-40B4-BE49-F238E27FC236}">
                <a16:creationId xmlns:a16="http://schemas.microsoft.com/office/drawing/2014/main" id="{DB39EA30-286E-1570-388F-DE886F85C90A}"/>
              </a:ext>
            </a:extLst>
          </p:cNvPr>
          <p:cNvSpPr>
            <a:spLocks noGrp="1"/>
          </p:cNvSpPr>
          <p:nvPr>
            <p:ph type="sldNum" sz="quarter" idx="15"/>
          </p:nvPr>
        </p:nvSpPr>
        <p:spPr/>
        <p:txBody>
          <a:bodyPr/>
          <a:lstStyle/>
          <a:p>
            <a:fld id="{CA8D9AD5-F248-4919-864A-CFD76CC027D6}" type="slidenum">
              <a:rPr lang="en-US" smtClean="0"/>
              <a:pPr/>
              <a:t>7</a:t>
            </a:fld>
            <a:endParaRPr lang="en-US"/>
          </a:p>
        </p:txBody>
      </p:sp>
      <p:pic>
        <p:nvPicPr>
          <p:cNvPr id="7" name="Picture 6" descr="A black background with white text">
            <a:extLst>
              <a:ext uri="{FF2B5EF4-FFF2-40B4-BE49-F238E27FC236}">
                <a16:creationId xmlns:a16="http://schemas.microsoft.com/office/drawing/2014/main" id="{C60C8C29-0022-5AE1-C25D-7C54C3995D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2889" y="-218424"/>
            <a:ext cx="4960214" cy="1984226"/>
          </a:xfrm>
          <a:prstGeom prst="rect">
            <a:avLst/>
          </a:prstGeom>
        </p:spPr>
      </p:pic>
      <p:sp>
        <p:nvSpPr>
          <p:cNvPr id="8" name="Title 1">
            <a:extLst>
              <a:ext uri="{FF2B5EF4-FFF2-40B4-BE49-F238E27FC236}">
                <a16:creationId xmlns:a16="http://schemas.microsoft.com/office/drawing/2014/main" id="{0BE1CEFE-C3CF-99D5-4512-D95459A87711}"/>
              </a:ext>
            </a:extLst>
          </p:cNvPr>
          <p:cNvSpPr>
            <a:spLocks noGrp="1"/>
          </p:cNvSpPr>
          <p:nvPr>
            <p:ph type="ctrTitle"/>
          </p:nvPr>
        </p:nvSpPr>
        <p:spPr>
          <a:xfrm>
            <a:off x="1415480" y="1458324"/>
            <a:ext cx="9144002" cy="360040"/>
          </a:xfrm>
        </p:spPr>
        <p:txBody>
          <a:bodyPr>
            <a:normAutofit fontScale="90000"/>
          </a:bodyPr>
          <a:lstStyle/>
          <a:p>
            <a:r>
              <a:rPr lang="en-GB" sz="2000">
                <a:latin typeface="Montserrat Medium" panose="00000600000000000000" pitchFamily="2" charset="0"/>
              </a:rPr>
              <a:t>Work Smarter Not Harder with Smartraft</a:t>
            </a:r>
            <a:r>
              <a:rPr lang="en-GB" sz="2000" baseline="30000">
                <a:latin typeface="Montserrat Medium" panose="00000600000000000000" pitchFamily="2" charset="0"/>
              </a:rPr>
              <a:t>®</a:t>
            </a:r>
          </a:p>
        </p:txBody>
      </p:sp>
      <p:sp>
        <p:nvSpPr>
          <p:cNvPr id="2" name="TextBox 1">
            <a:extLst>
              <a:ext uri="{FF2B5EF4-FFF2-40B4-BE49-F238E27FC236}">
                <a16:creationId xmlns:a16="http://schemas.microsoft.com/office/drawing/2014/main" id="{318195C9-28E6-D448-E1C8-58B8CD1EC22D}"/>
              </a:ext>
            </a:extLst>
          </p:cNvPr>
          <p:cNvSpPr txBox="1"/>
          <p:nvPr/>
        </p:nvSpPr>
        <p:spPr>
          <a:xfrm>
            <a:off x="0" y="1763551"/>
            <a:ext cx="12192000" cy="369332"/>
          </a:xfrm>
          <a:prstGeom prst="rect">
            <a:avLst/>
          </a:prstGeom>
          <a:solidFill>
            <a:schemeClr val="accent2"/>
          </a:solidFill>
        </p:spPr>
        <p:txBody>
          <a:bodyPr wrap="square" rtlCol="0">
            <a:spAutoFit/>
          </a:bodyPr>
          <a:lstStyle/>
          <a:p>
            <a:pPr algn="ctr"/>
            <a:r>
              <a:rPr lang="en-US" dirty="0">
                <a:solidFill>
                  <a:schemeClr val="bg1"/>
                </a:solidFill>
                <a:highlight>
                  <a:srgbClr val="0DB5E3"/>
                </a:highlight>
              </a:rPr>
              <a:t>Drainage Performance</a:t>
            </a:r>
            <a:endParaRPr lang="en-GB" dirty="0">
              <a:solidFill>
                <a:schemeClr val="bg1"/>
              </a:solidFill>
              <a:highlight>
                <a:srgbClr val="0DB5E3"/>
              </a:highlight>
            </a:endParaRPr>
          </a:p>
        </p:txBody>
      </p:sp>
      <p:sp>
        <p:nvSpPr>
          <p:cNvPr id="4" name="TextBox 3">
            <a:extLst>
              <a:ext uri="{FF2B5EF4-FFF2-40B4-BE49-F238E27FC236}">
                <a16:creationId xmlns:a16="http://schemas.microsoft.com/office/drawing/2014/main" id="{FC0F709E-38C3-859E-72D1-583FE6F107E3}"/>
              </a:ext>
            </a:extLst>
          </p:cNvPr>
          <p:cNvSpPr txBox="1"/>
          <p:nvPr/>
        </p:nvSpPr>
        <p:spPr>
          <a:xfrm>
            <a:off x="0" y="2133506"/>
            <a:ext cx="12192000" cy="923330"/>
          </a:xfrm>
          <a:prstGeom prst="rect">
            <a:avLst/>
          </a:prstGeom>
          <a:noFill/>
        </p:spPr>
        <p:txBody>
          <a:bodyPr wrap="square" rtlCol="0">
            <a:spAutoFit/>
          </a:bodyPr>
          <a:lstStyle/>
          <a:p>
            <a:pPr algn="ctr"/>
            <a:r>
              <a:rPr lang="en-US" dirty="0">
                <a:latin typeface="Arial"/>
                <a:cs typeface="Arial"/>
              </a:rPr>
              <a:t>Drainage performance of Hydroraft + Hydrorock (Infill &amp; Base layer)</a:t>
            </a:r>
          </a:p>
          <a:p>
            <a:pPr algn="ctr"/>
            <a:r>
              <a:rPr lang="en-US" dirty="0">
                <a:latin typeface="Arial"/>
                <a:cs typeface="Arial"/>
              </a:rPr>
              <a:t>1 in 30-year rain event totaling 50mm/m2 from a 2-lane carriage way within 1 hour</a:t>
            </a:r>
          </a:p>
          <a:p>
            <a:pPr algn="ctr"/>
            <a:endParaRPr lang="en-GB" dirty="0"/>
          </a:p>
        </p:txBody>
      </p:sp>
      <p:pic>
        <p:nvPicPr>
          <p:cNvPr id="10" name="Picture 9">
            <a:extLst>
              <a:ext uri="{FF2B5EF4-FFF2-40B4-BE49-F238E27FC236}">
                <a16:creationId xmlns:a16="http://schemas.microsoft.com/office/drawing/2014/main" id="{34E34623-1C0F-CD35-611B-434F2E1C5041}"/>
              </a:ext>
            </a:extLst>
          </p:cNvPr>
          <p:cNvPicPr>
            <a:picLocks noChangeAspect="1"/>
          </p:cNvPicPr>
          <p:nvPr/>
        </p:nvPicPr>
        <p:blipFill>
          <a:blip r:embed="rId4"/>
          <a:stretch>
            <a:fillRect/>
          </a:stretch>
        </p:blipFill>
        <p:spPr>
          <a:xfrm>
            <a:off x="2313992" y="2849506"/>
            <a:ext cx="7564016" cy="3372750"/>
          </a:xfrm>
          <a:prstGeom prst="rect">
            <a:avLst/>
          </a:prstGeom>
        </p:spPr>
      </p:pic>
    </p:spTree>
    <p:extLst>
      <p:ext uri="{BB962C8B-B14F-4D97-AF65-F5344CB8AC3E}">
        <p14:creationId xmlns:p14="http://schemas.microsoft.com/office/powerpoint/2010/main" val="8503937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43904D4-7663-49F1-7425-E2965E4ACA09}"/>
              </a:ext>
            </a:extLst>
          </p:cNvPr>
          <p:cNvSpPr>
            <a:spLocks noGrp="1"/>
          </p:cNvSpPr>
          <p:nvPr>
            <p:ph type="ftr" sz="quarter" idx="14"/>
          </p:nvPr>
        </p:nvSpPr>
        <p:spPr/>
        <p:txBody>
          <a:bodyPr/>
          <a:lstStyle/>
          <a:p>
            <a:r>
              <a:rPr lang="en-US"/>
              <a:t>smartraft.co.uk</a:t>
            </a:r>
          </a:p>
        </p:txBody>
      </p:sp>
      <p:sp>
        <p:nvSpPr>
          <p:cNvPr id="6" name="Slide Number Placeholder 5">
            <a:extLst>
              <a:ext uri="{FF2B5EF4-FFF2-40B4-BE49-F238E27FC236}">
                <a16:creationId xmlns:a16="http://schemas.microsoft.com/office/drawing/2014/main" id="{DB39EA30-286E-1570-388F-DE886F85C90A}"/>
              </a:ext>
            </a:extLst>
          </p:cNvPr>
          <p:cNvSpPr>
            <a:spLocks noGrp="1"/>
          </p:cNvSpPr>
          <p:nvPr>
            <p:ph type="sldNum" sz="quarter" idx="15"/>
          </p:nvPr>
        </p:nvSpPr>
        <p:spPr/>
        <p:txBody>
          <a:bodyPr/>
          <a:lstStyle/>
          <a:p>
            <a:fld id="{CA8D9AD5-F248-4919-864A-CFD76CC027D6}" type="slidenum">
              <a:rPr lang="en-US" smtClean="0"/>
              <a:pPr/>
              <a:t>8</a:t>
            </a:fld>
            <a:endParaRPr lang="en-US"/>
          </a:p>
        </p:txBody>
      </p:sp>
      <p:pic>
        <p:nvPicPr>
          <p:cNvPr id="7" name="Picture 6" descr="A black background with white text">
            <a:extLst>
              <a:ext uri="{FF2B5EF4-FFF2-40B4-BE49-F238E27FC236}">
                <a16:creationId xmlns:a16="http://schemas.microsoft.com/office/drawing/2014/main" id="{C60C8C29-0022-5AE1-C25D-7C54C3995D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2889" y="-218424"/>
            <a:ext cx="4960214" cy="1984226"/>
          </a:xfrm>
          <a:prstGeom prst="rect">
            <a:avLst/>
          </a:prstGeom>
        </p:spPr>
      </p:pic>
      <p:sp>
        <p:nvSpPr>
          <p:cNvPr id="8" name="Title 1">
            <a:extLst>
              <a:ext uri="{FF2B5EF4-FFF2-40B4-BE49-F238E27FC236}">
                <a16:creationId xmlns:a16="http://schemas.microsoft.com/office/drawing/2014/main" id="{0BE1CEFE-C3CF-99D5-4512-D95459A87711}"/>
              </a:ext>
            </a:extLst>
          </p:cNvPr>
          <p:cNvSpPr>
            <a:spLocks noGrp="1"/>
          </p:cNvSpPr>
          <p:nvPr>
            <p:ph type="ctrTitle"/>
          </p:nvPr>
        </p:nvSpPr>
        <p:spPr>
          <a:xfrm>
            <a:off x="1415480" y="1458324"/>
            <a:ext cx="9144002" cy="360040"/>
          </a:xfrm>
        </p:spPr>
        <p:txBody>
          <a:bodyPr>
            <a:normAutofit fontScale="90000"/>
          </a:bodyPr>
          <a:lstStyle/>
          <a:p>
            <a:r>
              <a:rPr lang="en-GB" sz="2000">
                <a:latin typeface="Montserrat Medium" panose="00000600000000000000" pitchFamily="2" charset="0"/>
              </a:rPr>
              <a:t>Work Smarter Not Harder with Smartraft</a:t>
            </a:r>
            <a:r>
              <a:rPr lang="en-GB" sz="2000" baseline="30000">
                <a:latin typeface="Montserrat Medium" panose="00000600000000000000" pitchFamily="2" charset="0"/>
              </a:rPr>
              <a:t>®</a:t>
            </a:r>
          </a:p>
        </p:txBody>
      </p:sp>
      <p:sp>
        <p:nvSpPr>
          <p:cNvPr id="2" name="TextBox 1">
            <a:extLst>
              <a:ext uri="{FF2B5EF4-FFF2-40B4-BE49-F238E27FC236}">
                <a16:creationId xmlns:a16="http://schemas.microsoft.com/office/drawing/2014/main" id="{3F5F1970-10F6-E6CD-7BF0-5D2514022776}"/>
              </a:ext>
            </a:extLst>
          </p:cNvPr>
          <p:cNvSpPr txBox="1"/>
          <p:nvPr/>
        </p:nvSpPr>
        <p:spPr>
          <a:xfrm>
            <a:off x="0" y="1775968"/>
            <a:ext cx="12192000" cy="369332"/>
          </a:xfrm>
          <a:prstGeom prst="rect">
            <a:avLst/>
          </a:prstGeom>
          <a:solidFill>
            <a:schemeClr val="accent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T" sz="1800" b="1" i="0" u="none" strike="noStrike" kern="1200" cap="none" spc="0" normalizeH="0" baseline="0" noProof="0">
                <a:ln>
                  <a:noFill/>
                </a:ln>
                <a:solidFill>
                  <a:schemeClr val="bg1"/>
                </a:solidFill>
                <a:effectLst/>
                <a:uLnTx/>
                <a:uFillTx/>
                <a:latin typeface="Calibri" panose="020F0502020204030204"/>
                <a:ea typeface="+mn-ea"/>
                <a:cs typeface="+mn-cs"/>
              </a:rPr>
              <a:t>Section View of VRS </a:t>
            </a:r>
            <a:r>
              <a:rPr lang="en-MT" sz="1800" b="1">
                <a:solidFill>
                  <a:schemeClr val="bg1"/>
                </a:solidFill>
                <a:latin typeface="Calibri" panose="020F0502020204030204"/>
              </a:rPr>
              <a:t>Smartraft + Hydrorock </a:t>
            </a:r>
            <a:r>
              <a:rPr lang="en-MT" sz="1600" b="1">
                <a:solidFill>
                  <a:schemeClr val="bg1"/>
                </a:solidFill>
                <a:latin typeface="Calibri" panose="020F0502020204030204"/>
              </a:rPr>
              <a:t>(Infill &amp; Base Layer)</a:t>
            </a:r>
            <a:endParaRPr lang="en-US" sz="1600" b="1" dirty="0">
              <a:solidFill>
                <a:schemeClr val="bg1"/>
              </a:solidFill>
              <a:latin typeface="Calibri" panose="020F0502020204030204"/>
            </a:endParaRPr>
          </a:p>
        </p:txBody>
      </p:sp>
      <p:pic>
        <p:nvPicPr>
          <p:cNvPr id="4" name="Picture 3" descr="A concrete slab with a metal guard rail&#10;&#10;Description automatically generated with medium confidence">
            <a:extLst>
              <a:ext uri="{FF2B5EF4-FFF2-40B4-BE49-F238E27FC236}">
                <a16:creationId xmlns:a16="http://schemas.microsoft.com/office/drawing/2014/main" id="{C7DECE66-560F-C66B-6A51-1E606A8777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42181" y="2692190"/>
            <a:ext cx="2491195" cy="3362888"/>
          </a:xfrm>
          <a:prstGeom prst="rect">
            <a:avLst/>
          </a:prstGeom>
        </p:spPr>
      </p:pic>
      <p:pic>
        <p:nvPicPr>
          <p:cNvPr id="9" name="Picture 8">
            <a:extLst>
              <a:ext uri="{FF2B5EF4-FFF2-40B4-BE49-F238E27FC236}">
                <a16:creationId xmlns:a16="http://schemas.microsoft.com/office/drawing/2014/main" id="{F13E7B1F-2311-10BC-6EEF-1C6F34E4E5C6}"/>
              </a:ext>
            </a:extLst>
          </p:cNvPr>
          <p:cNvPicPr>
            <a:picLocks noChangeAspect="1"/>
          </p:cNvPicPr>
          <p:nvPr/>
        </p:nvPicPr>
        <p:blipFill>
          <a:blip r:embed="rId5"/>
          <a:stretch>
            <a:fillRect/>
          </a:stretch>
        </p:blipFill>
        <p:spPr>
          <a:xfrm>
            <a:off x="200503" y="3032995"/>
            <a:ext cx="6688761" cy="2893517"/>
          </a:xfrm>
          <a:prstGeom prst="rect">
            <a:avLst/>
          </a:prstGeom>
        </p:spPr>
      </p:pic>
      <p:sp>
        <p:nvSpPr>
          <p:cNvPr id="12" name="TextBox 11">
            <a:extLst>
              <a:ext uri="{FF2B5EF4-FFF2-40B4-BE49-F238E27FC236}">
                <a16:creationId xmlns:a16="http://schemas.microsoft.com/office/drawing/2014/main" id="{83AED3A9-68F9-2204-94FB-2782C8BCB282}"/>
              </a:ext>
            </a:extLst>
          </p:cNvPr>
          <p:cNvSpPr txBox="1"/>
          <p:nvPr/>
        </p:nvSpPr>
        <p:spPr>
          <a:xfrm>
            <a:off x="200503" y="2206037"/>
            <a:ext cx="4734752" cy="923330"/>
          </a:xfrm>
          <a:prstGeom prst="rect">
            <a:avLst/>
          </a:prstGeom>
          <a:noFill/>
        </p:spPr>
        <p:txBody>
          <a:bodyPr wrap="square" rtlCol="0">
            <a:spAutoFit/>
          </a:bodyPr>
          <a:lstStyle/>
          <a:p>
            <a:r>
              <a:rPr lang="en-US" dirty="0"/>
              <a:t>Capacity of water/ 6m length= 2270 litres</a:t>
            </a:r>
          </a:p>
          <a:p>
            <a:endParaRPr lang="en-US" dirty="0"/>
          </a:p>
          <a:p>
            <a:endParaRPr lang="en-GB" dirty="0"/>
          </a:p>
        </p:txBody>
      </p:sp>
    </p:spTree>
    <p:extLst>
      <p:ext uri="{BB962C8B-B14F-4D97-AF65-F5344CB8AC3E}">
        <p14:creationId xmlns:p14="http://schemas.microsoft.com/office/powerpoint/2010/main" val="35829755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43904D4-7663-49F1-7425-E2965E4ACA09}"/>
              </a:ext>
            </a:extLst>
          </p:cNvPr>
          <p:cNvSpPr>
            <a:spLocks noGrp="1"/>
          </p:cNvSpPr>
          <p:nvPr>
            <p:ph type="ftr" sz="quarter" idx="14"/>
          </p:nvPr>
        </p:nvSpPr>
        <p:spPr/>
        <p:txBody>
          <a:bodyPr/>
          <a:lstStyle/>
          <a:p>
            <a:r>
              <a:rPr lang="en-US"/>
              <a:t>smartraft.co.uk</a:t>
            </a:r>
          </a:p>
        </p:txBody>
      </p:sp>
      <p:sp>
        <p:nvSpPr>
          <p:cNvPr id="6" name="Slide Number Placeholder 5">
            <a:extLst>
              <a:ext uri="{FF2B5EF4-FFF2-40B4-BE49-F238E27FC236}">
                <a16:creationId xmlns:a16="http://schemas.microsoft.com/office/drawing/2014/main" id="{DB39EA30-286E-1570-388F-DE886F85C90A}"/>
              </a:ext>
            </a:extLst>
          </p:cNvPr>
          <p:cNvSpPr>
            <a:spLocks noGrp="1"/>
          </p:cNvSpPr>
          <p:nvPr>
            <p:ph type="sldNum" sz="quarter" idx="15"/>
          </p:nvPr>
        </p:nvSpPr>
        <p:spPr/>
        <p:txBody>
          <a:bodyPr/>
          <a:lstStyle/>
          <a:p>
            <a:fld id="{CA8D9AD5-F248-4919-864A-CFD76CC027D6}" type="slidenum">
              <a:rPr lang="en-US" smtClean="0"/>
              <a:pPr/>
              <a:t>9</a:t>
            </a:fld>
            <a:endParaRPr lang="en-US"/>
          </a:p>
        </p:txBody>
      </p:sp>
      <p:pic>
        <p:nvPicPr>
          <p:cNvPr id="7" name="Picture 6" descr="A black background with white text">
            <a:extLst>
              <a:ext uri="{FF2B5EF4-FFF2-40B4-BE49-F238E27FC236}">
                <a16:creationId xmlns:a16="http://schemas.microsoft.com/office/drawing/2014/main" id="{C60C8C29-0022-5AE1-C25D-7C54C3995D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2889" y="-218424"/>
            <a:ext cx="4960214" cy="1984226"/>
          </a:xfrm>
          <a:prstGeom prst="rect">
            <a:avLst/>
          </a:prstGeom>
        </p:spPr>
      </p:pic>
      <p:sp>
        <p:nvSpPr>
          <p:cNvPr id="8" name="Title 1">
            <a:extLst>
              <a:ext uri="{FF2B5EF4-FFF2-40B4-BE49-F238E27FC236}">
                <a16:creationId xmlns:a16="http://schemas.microsoft.com/office/drawing/2014/main" id="{0BE1CEFE-C3CF-99D5-4512-D95459A87711}"/>
              </a:ext>
            </a:extLst>
          </p:cNvPr>
          <p:cNvSpPr>
            <a:spLocks noGrp="1"/>
          </p:cNvSpPr>
          <p:nvPr>
            <p:ph type="ctrTitle"/>
          </p:nvPr>
        </p:nvSpPr>
        <p:spPr>
          <a:xfrm>
            <a:off x="1415480" y="1458324"/>
            <a:ext cx="9144002" cy="360040"/>
          </a:xfrm>
        </p:spPr>
        <p:txBody>
          <a:bodyPr>
            <a:normAutofit fontScale="90000"/>
          </a:bodyPr>
          <a:lstStyle/>
          <a:p>
            <a:r>
              <a:rPr lang="en-GB" sz="2000">
                <a:latin typeface="Montserrat Medium" panose="00000600000000000000" pitchFamily="2" charset="0"/>
              </a:rPr>
              <a:t>Work Smarter Not Harder with Smartraft</a:t>
            </a:r>
            <a:r>
              <a:rPr lang="en-GB" sz="2000" baseline="30000">
                <a:latin typeface="Montserrat Medium" panose="00000600000000000000" pitchFamily="2" charset="0"/>
              </a:rPr>
              <a:t>®</a:t>
            </a:r>
          </a:p>
        </p:txBody>
      </p:sp>
      <p:sp>
        <p:nvSpPr>
          <p:cNvPr id="2" name="TextBox 1">
            <a:extLst>
              <a:ext uri="{FF2B5EF4-FFF2-40B4-BE49-F238E27FC236}">
                <a16:creationId xmlns:a16="http://schemas.microsoft.com/office/drawing/2014/main" id="{45A8CBD0-B217-BE50-667B-D0FB36136BE6}"/>
              </a:ext>
            </a:extLst>
          </p:cNvPr>
          <p:cNvSpPr txBox="1"/>
          <p:nvPr/>
        </p:nvSpPr>
        <p:spPr>
          <a:xfrm>
            <a:off x="0" y="1775968"/>
            <a:ext cx="12192000" cy="369332"/>
          </a:xfrm>
          <a:prstGeom prst="rect">
            <a:avLst/>
          </a:prstGeom>
          <a:solidFill>
            <a:schemeClr val="accent2"/>
          </a:solidFill>
        </p:spPr>
        <p:txBody>
          <a:bodyPr wrap="square" rtlCol="0">
            <a:spAutoFit/>
          </a:bodyPr>
          <a:lstStyle/>
          <a:p>
            <a:pPr algn="ctr"/>
            <a:r>
              <a:rPr lang="en-US" dirty="0">
                <a:solidFill>
                  <a:schemeClr val="bg1"/>
                </a:solidFill>
                <a:highlight>
                  <a:srgbClr val="0DB5E3"/>
                </a:highlight>
              </a:rPr>
              <a:t>Layout configurations- Without VRS</a:t>
            </a:r>
          </a:p>
        </p:txBody>
      </p:sp>
      <p:pic>
        <p:nvPicPr>
          <p:cNvPr id="4" name="Picture 3" descr="A concrete drain with pipes and a grey pipe&#10;&#10;Description automatically generated with medium confidence">
            <a:extLst>
              <a:ext uri="{FF2B5EF4-FFF2-40B4-BE49-F238E27FC236}">
                <a16:creationId xmlns:a16="http://schemas.microsoft.com/office/drawing/2014/main" id="{480C5492-EDD6-3536-99D3-BC531F4550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22480" y="2182377"/>
            <a:ext cx="3204954" cy="4382513"/>
          </a:xfrm>
          <a:prstGeom prst="rect">
            <a:avLst/>
          </a:prstGeom>
        </p:spPr>
      </p:pic>
      <p:pic>
        <p:nvPicPr>
          <p:cNvPr id="11" name="Picture 10">
            <a:extLst>
              <a:ext uri="{FF2B5EF4-FFF2-40B4-BE49-F238E27FC236}">
                <a16:creationId xmlns:a16="http://schemas.microsoft.com/office/drawing/2014/main" id="{B7AB2B2E-1029-AABE-118E-95D1FDCA9FCB}"/>
              </a:ext>
            </a:extLst>
          </p:cNvPr>
          <p:cNvPicPr>
            <a:picLocks noChangeAspect="1"/>
          </p:cNvPicPr>
          <p:nvPr/>
        </p:nvPicPr>
        <p:blipFill>
          <a:blip r:embed="rId5"/>
          <a:stretch>
            <a:fillRect/>
          </a:stretch>
        </p:blipFill>
        <p:spPr>
          <a:xfrm>
            <a:off x="373224" y="4644484"/>
            <a:ext cx="7816650" cy="1920406"/>
          </a:xfrm>
          <a:prstGeom prst="rect">
            <a:avLst/>
          </a:prstGeom>
        </p:spPr>
      </p:pic>
      <p:pic>
        <p:nvPicPr>
          <p:cNvPr id="15" name="Picture 14">
            <a:extLst>
              <a:ext uri="{FF2B5EF4-FFF2-40B4-BE49-F238E27FC236}">
                <a16:creationId xmlns:a16="http://schemas.microsoft.com/office/drawing/2014/main" id="{1C37984D-517F-3B2F-110F-3DF38116EC15}"/>
              </a:ext>
            </a:extLst>
          </p:cNvPr>
          <p:cNvPicPr>
            <a:picLocks noChangeAspect="1"/>
          </p:cNvPicPr>
          <p:nvPr/>
        </p:nvPicPr>
        <p:blipFill>
          <a:blip r:embed="rId6"/>
          <a:stretch>
            <a:fillRect/>
          </a:stretch>
        </p:blipFill>
        <p:spPr>
          <a:xfrm>
            <a:off x="2272311" y="2839735"/>
            <a:ext cx="5464013" cy="1310754"/>
          </a:xfrm>
          <a:prstGeom prst="rect">
            <a:avLst/>
          </a:prstGeom>
        </p:spPr>
      </p:pic>
      <p:sp>
        <p:nvSpPr>
          <p:cNvPr id="16" name="TextBox 15">
            <a:extLst>
              <a:ext uri="{FF2B5EF4-FFF2-40B4-BE49-F238E27FC236}">
                <a16:creationId xmlns:a16="http://schemas.microsoft.com/office/drawing/2014/main" id="{2F1D0D95-F0BC-54F7-4EA8-C39B107C14D5}"/>
              </a:ext>
            </a:extLst>
          </p:cNvPr>
          <p:cNvSpPr txBox="1"/>
          <p:nvPr/>
        </p:nvSpPr>
        <p:spPr>
          <a:xfrm>
            <a:off x="17621" y="2415730"/>
            <a:ext cx="169388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Top</a:t>
            </a:r>
            <a:r>
              <a:rPr kumimoji="0" lang="en-MT" sz="1800" b="1" i="0" u="none" strike="noStrike" kern="1200" cap="none" spc="0" normalizeH="0" baseline="0" noProof="0" dirty="0">
                <a:ln>
                  <a:noFill/>
                </a:ln>
                <a:solidFill>
                  <a:prstClr val="black"/>
                </a:solidFill>
                <a:effectLst/>
                <a:uLnTx/>
                <a:uFillTx/>
                <a:latin typeface="Calibri" panose="020F0502020204030204"/>
                <a:ea typeface="+mn-ea"/>
                <a:cs typeface="+mn-cs"/>
              </a:rPr>
              <a:t> Layer </a:t>
            </a:r>
          </a:p>
        </p:txBody>
      </p:sp>
      <p:sp>
        <p:nvSpPr>
          <p:cNvPr id="17" name="TextBox 16">
            <a:extLst>
              <a:ext uri="{FF2B5EF4-FFF2-40B4-BE49-F238E27FC236}">
                <a16:creationId xmlns:a16="http://schemas.microsoft.com/office/drawing/2014/main" id="{C4759747-962B-FC54-CB78-06970D299485}"/>
              </a:ext>
            </a:extLst>
          </p:cNvPr>
          <p:cNvSpPr txBox="1"/>
          <p:nvPr/>
        </p:nvSpPr>
        <p:spPr>
          <a:xfrm>
            <a:off x="0" y="2786152"/>
            <a:ext cx="227231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MT" sz="1200" b="1" i="1" u="none" strike="noStrike" kern="1200" cap="none" spc="0" normalizeH="0" baseline="0" noProof="0" dirty="0">
                <a:ln>
                  <a:noFill/>
                </a:ln>
                <a:solidFill>
                  <a:prstClr val="black"/>
                </a:solidFill>
                <a:effectLst/>
                <a:uLnTx/>
                <a:uFillTx/>
                <a:latin typeface="Calibri" panose="020F0502020204030204"/>
                <a:ea typeface="+mn-ea"/>
                <a:cs typeface="+mn-cs"/>
              </a:rPr>
              <a:t>Silt Collection Baskets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T" sz="1200" b="0" i="0" u="none" strike="noStrike" kern="1200" cap="none" spc="0" normalizeH="0" baseline="0" noProof="0" dirty="0">
                <a:ln>
                  <a:noFill/>
                </a:ln>
                <a:solidFill>
                  <a:prstClr val="black"/>
                </a:solidFill>
                <a:effectLst/>
                <a:uLnTx/>
                <a:uFillTx/>
                <a:latin typeface="Calibri" panose="020F0502020204030204"/>
                <a:ea typeface="+mn-ea"/>
                <a:cs typeface="+mn-cs"/>
              </a:rPr>
              <a:t>(Lined with Filter Sheet)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T" sz="1200" b="0" i="0" u="none" strike="noStrike" kern="1200" cap="none" spc="0" normalizeH="0" baseline="0" noProof="0" dirty="0">
                <a:ln>
                  <a:noFill/>
                </a:ln>
                <a:solidFill>
                  <a:prstClr val="black"/>
                </a:solidFill>
                <a:effectLst/>
                <a:uLnTx/>
                <a:uFillTx/>
                <a:latin typeface="Calibri" panose="020F0502020204030204"/>
                <a:ea typeface="+mn-ea"/>
                <a:cs typeface="+mn-cs"/>
              </a:rPr>
              <a:t>@ 100% void  =  Total 75L Storage</a:t>
            </a:r>
          </a:p>
        </p:txBody>
      </p:sp>
      <p:sp>
        <p:nvSpPr>
          <p:cNvPr id="18" name="TextBox 17">
            <a:extLst>
              <a:ext uri="{FF2B5EF4-FFF2-40B4-BE49-F238E27FC236}">
                <a16:creationId xmlns:a16="http://schemas.microsoft.com/office/drawing/2014/main" id="{1EA31AB9-08F5-F7DA-7505-FF0D7A950A73}"/>
              </a:ext>
            </a:extLst>
          </p:cNvPr>
          <p:cNvSpPr txBox="1"/>
          <p:nvPr/>
        </p:nvSpPr>
        <p:spPr>
          <a:xfrm>
            <a:off x="17621" y="3449474"/>
            <a:ext cx="236295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MT" sz="1200" b="1" i="1" u="none" strike="noStrike" kern="1200" cap="none" spc="0" normalizeH="0" baseline="0" noProof="0" dirty="0">
                <a:ln>
                  <a:noFill/>
                </a:ln>
                <a:solidFill>
                  <a:prstClr val="black"/>
                </a:solidFill>
                <a:effectLst/>
                <a:uLnTx/>
                <a:uFillTx/>
                <a:latin typeface="Calibri" panose="020F0502020204030204"/>
                <a:ea typeface="+mn-ea"/>
                <a:cs typeface="+mn-cs"/>
              </a:rPr>
              <a:t>Hydrorock Blocks HR D25 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T" sz="1200" b="0" i="0" u="none" strike="noStrike" kern="1200" cap="none" spc="0" normalizeH="0" baseline="0" noProof="0" dirty="0">
                <a:ln>
                  <a:noFill/>
                </a:ln>
                <a:solidFill>
                  <a:prstClr val="black"/>
                </a:solidFill>
                <a:effectLst/>
                <a:uLnTx/>
                <a:uFillTx/>
                <a:latin typeface="Calibri" panose="020F0502020204030204"/>
                <a:ea typeface="+mn-ea"/>
                <a:cs typeface="+mn-cs"/>
              </a:rPr>
              <a:t>(Wrapped In Filter Sheet)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T" sz="1200" b="0" i="0" u="none" strike="noStrike" kern="1200" cap="none" spc="0" normalizeH="0" baseline="0" noProof="0" dirty="0">
                <a:ln>
                  <a:noFill/>
                </a:ln>
                <a:solidFill>
                  <a:prstClr val="black"/>
                </a:solidFill>
                <a:effectLst/>
                <a:uLnTx/>
                <a:uFillTx/>
                <a:latin typeface="Calibri" panose="020F0502020204030204"/>
                <a:ea typeface="+mn-ea"/>
                <a:cs typeface="+mn-cs"/>
              </a:rPr>
              <a:t>@ 95% void = Total 138L Storage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T"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8523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Banded Design Blue 16x9">
  <a:themeElements>
    <a:clrScheme name="Custom 2">
      <a:dk1>
        <a:srgbClr val="16172F"/>
      </a:dk1>
      <a:lt1>
        <a:sysClr val="window" lastClr="FFFFFF"/>
      </a:lt1>
      <a:dk2>
        <a:srgbClr val="16172F"/>
      </a:dk2>
      <a:lt2>
        <a:srgbClr val="E5E8E8"/>
      </a:lt2>
      <a:accent1>
        <a:srgbClr val="16172F"/>
      </a:accent1>
      <a:accent2>
        <a:srgbClr val="16B5E3"/>
      </a:accent2>
      <a:accent3>
        <a:srgbClr val="E5231F"/>
      </a:accent3>
      <a:accent4>
        <a:srgbClr val="6C7A7A"/>
      </a:accent4>
      <a:accent5>
        <a:srgbClr val="AC98C9"/>
      </a:accent5>
      <a:accent6>
        <a:srgbClr val="F8D2A5"/>
      </a:accent6>
      <a:hlink>
        <a:srgbClr val="0070C0"/>
      </a:hlink>
      <a:folHlink>
        <a:srgbClr val="7556A4"/>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a:gsLst>
            <a:gs pos="0">
              <a:schemeClr val="phClr">
                <a:lumMod val="0"/>
                <a:lumOff val="100000"/>
              </a:schemeClr>
            </a:gs>
            <a:gs pos="72000">
              <a:schemeClr val="phClr"/>
            </a:gs>
            <a:gs pos="100000">
              <a:schemeClr val="phClr">
                <a:lumMod val="90000"/>
              </a:schemeClr>
            </a:gs>
          </a:gsLst>
          <a:lin ang="5400000" scaled="1"/>
        </a:gradFill>
        <a:gradFill flip="none" rotWithShape="1">
          <a:gsLst>
            <a:gs pos="32000">
              <a:schemeClr val="phClr"/>
            </a:gs>
            <a:gs pos="100000">
              <a:schemeClr val="phClr">
                <a:lumMod val="75000"/>
              </a:schemeClr>
            </a:gs>
          </a:gsLst>
          <a:path path="circle">
            <a:fillToRect l="50000" t="50000" r="50000" b="50000"/>
          </a:path>
          <a:tileRect/>
        </a:gradFill>
      </a:bgFillStyleLst>
    </a:fmtScheme>
  </a:themeElements>
  <a:objectDefaults/>
  <a:extraClrSchemeLst/>
  <a:extLst>
    <a:ext uri="{05A4C25C-085E-4340-85A3-A5531E510DB2}">
      <thm15:themeFamily xmlns:thm15="http://schemas.microsoft.com/office/thememl/2012/main" name="TF03417271.potx" id="{FAD70E18-2F21-4BAE-983F-13051C6D1C17}" vid="{4B4DF9DC-15EC-4671-A52A-56A08B977F11}"/>
    </a:ext>
  </a:extLst>
</a:theme>
</file>

<file path=ppt/theme/theme2.xml><?xml version="1.0" encoding="utf-8"?>
<a:theme xmlns:a="http://schemas.openxmlformats.org/drawingml/2006/main" name="Office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42E4AFD2FB28D4582D4ADD58A496BA3" ma:contentTypeVersion="13" ma:contentTypeDescription="Create a new document." ma:contentTypeScope="" ma:versionID="617a2ac71c684a3db36018f17543e772">
  <xsd:schema xmlns:xsd="http://www.w3.org/2001/XMLSchema" xmlns:xs="http://www.w3.org/2001/XMLSchema" xmlns:p="http://schemas.microsoft.com/office/2006/metadata/properties" xmlns:ns3="dbb69fe3-e9e5-4d0d-bae3-24093e03c33d" xmlns:ns4="21716efe-4bfd-4d51-92f5-dc9bc24ef5fc" targetNamespace="http://schemas.microsoft.com/office/2006/metadata/properties" ma:root="true" ma:fieldsID="2cb1b4eb7b90868338d55c210915e045" ns3:_="" ns4:_="">
    <xsd:import namespace="dbb69fe3-e9e5-4d0d-bae3-24093e03c33d"/>
    <xsd:import namespace="21716efe-4bfd-4d51-92f5-dc9bc24ef5fc"/>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b69fe3-e9e5-4d0d-bae3-24093e03c3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_activity" ma:index="12" nillable="true" ma:displayName="_activity" ma:hidden="true" ma:internalName="_activity">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1716efe-4bfd-4d51-92f5-dc9bc24ef5f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dbb69fe3-e9e5-4d0d-bae3-24093e03c33d" xsi:nil="true"/>
  </documentManagement>
</p:properties>
</file>

<file path=customXml/itemProps1.xml><?xml version="1.0" encoding="utf-8"?>
<ds:datastoreItem xmlns:ds="http://schemas.openxmlformats.org/officeDocument/2006/customXml" ds:itemID="{BE6A3012-F212-4DFC-9512-812485E1B553}">
  <ds:schemaRefs>
    <ds:schemaRef ds:uri="http://schemas.microsoft.com/sharepoint/v3/contenttype/forms"/>
  </ds:schemaRefs>
</ds:datastoreItem>
</file>

<file path=customXml/itemProps2.xml><?xml version="1.0" encoding="utf-8"?>
<ds:datastoreItem xmlns:ds="http://schemas.openxmlformats.org/officeDocument/2006/customXml" ds:itemID="{82130D68-474F-4832-B1F9-7613A6417F95}">
  <ds:schemaRefs>
    <ds:schemaRef ds:uri="21716efe-4bfd-4d51-92f5-dc9bc24ef5fc"/>
    <ds:schemaRef ds:uri="dbb69fe3-e9e5-4d0d-bae3-24093e03c33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718C578-FBC3-443C-9ECD-719A7F1E72BF}">
  <ds:schemaRefs>
    <ds:schemaRef ds:uri="21716efe-4bfd-4d51-92f5-dc9bc24ef5fc"/>
    <ds:schemaRef ds:uri="dbb69fe3-e9e5-4d0d-bae3-24093e03c33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Business project plan presentation (widescreen)</Template>
  <TotalTime>0</TotalTime>
  <Words>1494</Words>
  <Application>Microsoft Office PowerPoint</Application>
  <PresentationFormat>Widescreen</PresentationFormat>
  <Paragraphs>213</Paragraphs>
  <Slides>14</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Corbel</vt:lpstr>
      <vt:lpstr>Euphemia</vt:lpstr>
      <vt:lpstr>Montserrat</vt:lpstr>
      <vt:lpstr>Montserrat Medium</vt:lpstr>
      <vt:lpstr>Wingdings</vt:lpstr>
      <vt:lpstr>Banded Design Blue 16x9</vt:lpstr>
      <vt:lpstr>PowerPoint Presentation</vt:lpstr>
      <vt:lpstr>Work Smarter Not Harder with Smartraft®</vt:lpstr>
      <vt:lpstr>Work Smarter Not Harder with Smartraft®</vt:lpstr>
      <vt:lpstr>Work Smarter Not Harder with Smartraft®</vt:lpstr>
      <vt:lpstr>Work Smarter Not Harder with Smartraft®</vt:lpstr>
      <vt:lpstr>Work Smarter Not Harder with Smartraft®</vt:lpstr>
      <vt:lpstr>Work Smarter Not Harder with Smartraft®</vt:lpstr>
      <vt:lpstr>Work Smarter Not Harder with Smartraft®</vt:lpstr>
      <vt:lpstr>Work Smarter Not Harder with Smartraft®</vt:lpstr>
      <vt:lpstr>Work Smarter Not Harder with Smartraft®</vt:lpstr>
      <vt:lpstr>Work Smarter Not Harder with Smartraft®</vt:lpstr>
      <vt:lpstr>Work Smarter Not Harder with Smartraft®</vt:lpstr>
      <vt:lpstr>Work Smarter Not Harder with Smartraft®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Project Plan</dc:title>
  <dc:creator>Denise Garwood</dc:creator>
  <cp:lastModifiedBy>Kevin Davies</cp:lastModifiedBy>
  <cp:revision>33</cp:revision>
  <dcterms:created xsi:type="dcterms:W3CDTF">2021-02-28T16:10:27Z</dcterms:created>
  <dcterms:modified xsi:type="dcterms:W3CDTF">2024-08-01T13:57:50Z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0x010100142E4AFD2FB28D4582D4ADD58A496BA3</vt:lpwstr>
  </property>
</Properties>
</file>